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ooper BT Bold" charset="1" panose="0208080404030B020404"/>
      <p:regular r:id="rId28"/>
    </p:embeddedFont>
    <p:embeddedFont>
      <p:font typeface="Gladiola" charset="1" panose="00000500000000000000"/>
      <p:regular r:id="rId29"/>
    </p:embeddedFont>
    <p:embeddedFont>
      <p:font typeface="ITC Franklin Gothic LT" charset="1" panose="020B0504030503020204"/>
      <p:regular r:id="rId30"/>
    </p:embeddedFont>
    <p:embeddedFont>
      <p:font typeface="Poppins" charset="1" panose="00000500000000000000"/>
      <p:regular r:id="rId31"/>
    </p:embeddedFont>
    <p:embeddedFont>
      <p:font typeface="Poppins Bold" charset="1" panose="00000800000000000000"/>
      <p:regular r:id="rId32"/>
    </p:embeddedFont>
    <p:embeddedFont>
      <p:font typeface="Open Sauce" charset="1" panose="00000500000000000000"/>
      <p:regular r:id="rId33"/>
    </p:embeddedFont>
    <p:embeddedFont>
      <p:font typeface="Akzidenz-Grotesk Heavy" charset="1" panose="02000503050000020004"/>
      <p:regular r:id="rId34"/>
    </p:embeddedFont>
    <p:embeddedFont>
      <p:font typeface="Aileron Bold" charset="1" panose="00000800000000000000"/>
      <p:regular r:id="rId35"/>
    </p:embeddedFont>
    <p:embeddedFont>
      <p:font typeface="Aileron Ultra-Bold" charset="1" panose="00000A00000000000000"/>
      <p:regular r:id="rId36"/>
    </p:embeddedFont>
    <p:embeddedFont>
      <p:font typeface="Aileron" charset="1" panose="00000500000000000000"/>
      <p:regular r:id="rId37"/>
    </p:embeddedFont>
    <p:embeddedFont>
      <p:font typeface="Aileron Italics" charset="1" panose="00000500000000000000"/>
      <p:regular r:id="rId38"/>
    </p:embeddedFont>
    <p:embeddedFont>
      <p:font typeface="Aileron Heavy" charset="1" panose="00000A00000000000000"/>
      <p:regular r:id="rId39"/>
    </p:embeddedFont>
    <p:embeddedFont>
      <p:font typeface="ITC Franklin Gothic LT Semi-Bold" charset="1" panose="020B0704030502020204"/>
      <p:regular r:id="rId40"/>
    </p:embeddedFont>
    <p:embeddedFont>
      <p:font typeface="Helios Extended Bold" charset="1" panose="02000805050000020004"/>
      <p:regular r:id="rId41"/>
    </p:embeddedFont>
    <p:embeddedFont>
      <p:font typeface="Lato" charset="1" panose="020F0502020204030203"/>
      <p:regular r:id="rId42"/>
    </p:embeddedFont>
    <p:embeddedFont>
      <p:font typeface="Heebo Bold" charset="1" panose="00000800000000000000"/>
      <p:regular r:id="rId43"/>
    </p:embeddedFont>
    <p:embeddedFont>
      <p:font typeface="Cooper BT Light" charset="1" panose="0208050304030B020404"/>
      <p:regular r:id="rId44"/>
    </p:embeddedFont>
    <p:embeddedFont>
      <p:font typeface="Sugo Classic" charset="1" panose="00000000000000000000"/>
      <p:regular r:id="rId45"/>
    </p:embeddedFont>
    <p:embeddedFont>
      <p:font typeface="Crimson Pro" charset="1" panose="00000000000000000000"/>
      <p:regular r:id="rId46"/>
    </p:embeddedFont>
    <p:embeddedFont>
      <p:font typeface="Canva Sans" charset="1" panose="020B05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49.png" Type="http://schemas.openxmlformats.org/officeDocument/2006/relationships/image"/><Relationship Id="rId12" Target="../media/image48.png" Type="http://schemas.openxmlformats.org/officeDocument/2006/relationships/image"/><Relationship Id="rId13" Target="../media/image5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67.png" Type="http://schemas.openxmlformats.org/officeDocument/2006/relationships/image"/><Relationship Id="rId4" Target="../media/image51.png" Type="http://schemas.openxmlformats.org/officeDocument/2006/relationships/image"/><Relationship Id="rId5" Target="../media/image6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11" Target="../media/image1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jpeg" Type="http://schemas.openxmlformats.org/officeDocument/2006/relationships/image"/><Relationship Id="rId12" Target="../media/image26.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jpe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9.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097D4C"/>
        </a:solidFill>
      </p:bgPr>
    </p:bg>
    <p:spTree>
      <p:nvGrpSpPr>
        <p:cNvPr id="1" name=""/>
        <p:cNvGrpSpPr/>
        <p:nvPr/>
      </p:nvGrpSpPr>
      <p:grpSpPr>
        <a:xfrm>
          <a:off x="0" y="0"/>
          <a:ext cx="0" cy="0"/>
          <a:chOff x="0" y="0"/>
          <a:chExt cx="0" cy="0"/>
        </a:xfrm>
      </p:grpSpPr>
      <p:grpSp>
        <p:nvGrpSpPr>
          <p:cNvPr name="Group 2" id="2"/>
          <p:cNvGrpSpPr/>
          <p:nvPr/>
        </p:nvGrpSpPr>
        <p:grpSpPr>
          <a:xfrm rot="0">
            <a:off x="398942" y="375067"/>
            <a:ext cx="17490116" cy="9536866"/>
            <a:chOff x="0" y="0"/>
            <a:chExt cx="4606450" cy="2511767"/>
          </a:xfrm>
        </p:grpSpPr>
        <p:sp>
          <p:nvSpPr>
            <p:cNvPr name="Freeform 3" id="3"/>
            <p:cNvSpPr/>
            <p:nvPr/>
          </p:nvSpPr>
          <p:spPr>
            <a:xfrm flipH="false" flipV="false" rot="0">
              <a:off x="0" y="0"/>
              <a:ext cx="4606450" cy="2511767"/>
            </a:xfrm>
            <a:custGeom>
              <a:avLst/>
              <a:gdLst/>
              <a:ahLst/>
              <a:cxnLst/>
              <a:rect r="r" b="b" t="t" l="l"/>
              <a:pathLst>
                <a:path h="2511767" w="4606450">
                  <a:moveTo>
                    <a:pt x="22132" y="0"/>
                  </a:moveTo>
                  <a:lnTo>
                    <a:pt x="4584318" y="0"/>
                  </a:lnTo>
                  <a:cubicBezTo>
                    <a:pt x="4590188" y="0"/>
                    <a:pt x="4595817" y="2332"/>
                    <a:pt x="4599968" y="6482"/>
                  </a:cubicBezTo>
                  <a:cubicBezTo>
                    <a:pt x="4604119" y="10633"/>
                    <a:pt x="4606450" y="16262"/>
                    <a:pt x="4606450" y="22132"/>
                  </a:cubicBezTo>
                  <a:lnTo>
                    <a:pt x="4606450" y="2489635"/>
                  </a:lnTo>
                  <a:cubicBezTo>
                    <a:pt x="4606450" y="2501858"/>
                    <a:pt x="4596541" y="2511767"/>
                    <a:pt x="4584318" y="2511767"/>
                  </a:cubicBezTo>
                  <a:lnTo>
                    <a:pt x="22132" y="2511767"/>
                  </a:lnTo>
                  <a:cubicBezTo>
                    <a:pt x="16262" y="2511767"/>
                    <a:pt x="10633" y="2509435"/>
                    <a:pt x="6482" y="2505285"/>
                  </a:cubicBezTo>
                  <a:cubicBezTo>
                    <a:pt x="2332" y="2501134"/>
                    <a:pt x="0" y="2495505"/>
                    <a:pt x="0" y="2489635"/>
                  </a:cubicBezTo>
                  <a:lnTo>
                    <a:pt x="0" y="22132"/>
                  </a:lnTo>
                  <a:cubicBezTo>
                    <a:pt x="0" y="16262"/>
                    <a:pt x="2332" y="10633"/>
                    <a:pt x="6482" y="6482"/>
                  </a:cubicBezTo>
                  <a:cubicBezTo>
                    <a:pt x="10633" y="2332"/>
                    <a:pt x="16262" y="0"/>
                    <a:pt x="22132" y="0"/>
                  </a:cubicBezTo>
                  <a:close/>
                </a:path>
              </a:pathLst>
            </a:custGeom>
            <a:solidFill>
              <a:srgbClr val="F1EAD1"/>
            </a:solidFill>
          </p:spPr>
        </p:sp>
        <p:sp>
          <p:nvSpPr>
            <p:cNvPr name="TextBox 4" id="4"/>
            <p:cNvSpPr txBox="true"/>
            <p:nvPr/>
          </p:nvSpPr>
          <p:spPr>
            <a:xfrm>
              <a:off x="0" y="-85725"/>
              <a:ext cx="4606450" cy="25974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232265" y="1190348"/>
            <a:ext cx="15810672" cy="4140201"/>
          </a:xfrm>
          <a:prstGeom prst="rect">
            <a:avLst/>
          </a:prstGeom>
        </p:spPr>
        <p:txBody>
          <a:bodyPr anchor="t" rtlCol="false" tIns="0" lIns="0" bIns="0" rIns="0">
            <a:spAutoFit/>
          </a:bodyPr>
          <a:lstStyle/>
          <a:p>
            <a:pPr algn="l">
              <a:lnSpc>
                <a:spcPts val="8000"/>
              </a:lnSpc>
            </a:pPr>
            <a:r>
              <a:rPr lang="en-US" sz="8000" b="true">
                <a:solidFill>
                  <a:srgbClr val="097D4C"/>
                </a:solidFill>
                <a:latin typeface="Cooper BT Bold"/>
                <a:ea typeface="Cooper BT Bold"/>
                <a:cs typeface="Cooper BT Bold"/>
                <a:sym typeface="Cooper BT Bold"/>
              </a:rPr>
              <a:t>OPTIMIZING HIGH-PERFORMANCE DATA PROCESSING FOR LARGE-SCALE WEB CRAWLERS</a:t>
            </a:r>
          </a:p>
        </p:txBody>
      </p:sp>
      <p:sp>
        <p:nvSpPr>
          <p:cNvPr name="TextBox 6" id="6"/>
          <p:cNvSpPr txBox="true"/>
          <p:nvPr/>
        </p:nvSpPr>
        <p:spPr>
          <a:xfrm rot="0">
            <a:off x="1028700" y="6509175"/>
            <a:ext cx="11027744" cy="995680"/>
          </a:xfrm>
          <a:prstGeom prst="rect">
            <a:avLst/>
          </a:prstGeom>
        </p:spPr>
        <p:txBody>
          <a:bodyPr anchor="t" rtlCol="false" tIns="0" lIns="0" bIns="0" rIns="0">
            <a:spAutoFit/>
          </a:bodyPr>
          <a:lstStyle/>
          <a:p>
            <a:pPr algn="l">
              <a:lnSpc>
                <a:spcPts val="8119"/>
              </a:lnSpc>
            </a:pPr>
            <a:r>
              <a:rPr lang="en-US" sz="5799">
                <a:solidFill>
                  <a:srgbClr val="097D4C"/>
                </a:solidFill>
                <a:latin typeface="Gladiola"/>
                <a:ea typeface="Gladiola"/>
                <a:cs typeface="Gladiola"/>
                <a:sym typeface="Gladiola"/>
              </a:rPr>
              <a:t>Presented by: Group 3</a:t>
            </a:r>
          </a:p>
        </p:txBody>
      </p:sp>
      <p:grpSp>
        <p:nvGrpSpPr>
          <p:cNvPr name="Group 7" id="7"/>
          <p:cNvGrpSpPr/>
          <p:nvPr/>
        </p:nvGrpSpPr>
        <p:grpSpPr>
          <a:xfrm rot="0">
            <a:off x="1028700" y="8243888"/>
            <a:ext cx="15786320" cy="1014412"/>
            <a:chOff x="0" y="0"/>
            <a:chExt cx="21048427" cy="1352550"/>
          </a:xfrm>
        </p:grpSpPr>
        <p:grpSp>
          <p:nvGrpSpPr>
            <p:cNvPr name="Group 8" id="8"/>
            <p:cNvGrpSpPr/>
            <p:nvPr/>
          </p:nvGrpSpPr>
          <p:grpSpPr>
            <a:xfrm rot="0">
              <a:off x="0" y="0"/>
              <a:ext cx="676275" cy="67627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 id="10"/>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1" id="11"/>
            <p:cNvGrpSpPr/>
            <p:nvPr/>
          </p:nvGrpSpPr>
          <p:grpSpPr>
            <a:xfrm rot="0">
              <a:off x="676275" y="676275"/>
              <a:ext cx="676275" cy="67627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 id="13"/>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4" id="14"/>
            <p:cNvGrpSpPr/>
            <p:nvPr/>
          </p:nvGrpSpPr>
          <p:grpSpPr>
            <a:xfrm rot="0">
              <a:off x="1352550" y="0"/>
              <a:ext cx="676275" cy="67627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6" id="16"/>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7" id="17"/>
            <p:cNvGrpSpPr/>
            <p:nvPr/>
          </p:nvGrpSpPr>
          <p:grpSpPr>
            <a:xfrm rot="0">
              <a:off x="2028825" y="676275"/>
              <a:ext cx="676275" cy="67627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9" id="19"/>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20" id="20"/>
            <p:cNvGrpSpPr/>
            <p:nvPr/>
          </p:nvGrpSpPr>
          <p:grpSpPr>
            <a:xfrm rot="0">
              <a:off x="2705100" y="0"/>
              <a:ext cx="676275" cy="67627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2" id="22"/>
              <p:cNvSpPr txBox="true"/>
              <p:nvPr/>
            </p:nvSpPr>
            <p:spPr>
              <a:xfrm>
                <a:off x="0" y="-85725"/>
                <a:ext cx="812800" cy="898525"/>
              </a:xfrm>
              <a:prstGeom prst="rect">
                <a:avLst/>
              </a:prstGeom>
            </p:spPr>
            <p:txBody>
              <a:bodyPr anchor="ctr" rtlCol="false" tIns="79739" lIns="79739" bIns="79739" rIns="79739"/>
              <a:lstStyle/>
              <a:p>
                <a:pPr algn="ctr">
                  <a:lnSpc>
                    <a:spcPts val="2940"/>
                  </a:lnSpc>
                </a:pPr>
              </a:p>
            </p:txBody>
          </p:sp>
        </p:grpSp>
        <p:grpSp>
          <p:nvGrpSpPr>
            <p:cNvPr name="Group 23" id="23"/>
            <p:cNvGrpSpPr/>
            <p:nvPr/>
          </p:nvGrpSpPr>
          <p:grpSpPr>
            <a:xfrm rot="0">
              <a:off x="3381375" y="676275"/>
              <a:ext cx="676275" cy="67627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5" id="25"/>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26" id="26"/>
            <p:cNvGrpSpPr/>
            <p:nvPr/>
          </p:nvGrpSpPr>
          <p:grpSpPr>
            <a:xfrm rot="0">
              <a:off x="4057650" y="0"/>
              <a:ext cx="676275" cy="67627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8" id="28"/>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29" id="29"/>
            <p:cNvGrpSpPr/>
            <p:nvPr/>
          </p:nvGrpSpPr>
          <p:grpSpPr>
            <a:xfrm rot="0">
              <a:off x="4733925" y="676275"/>
              <a:ext cx="676275" cy="67627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1" id="31"/>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32" id="32"/>
            <p:cNvGrpSpPr/>
            <p:nvPr/>
          </p:nvGrpSpPr>
          <p:grpSpPr>
            <a:xfrm rot="0">
              <a:off x="5410200" y="0"/>
              <a:ext cx="676275" cy="6762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4" id="34"/>
              <p:cNvSpPr txBox="true"/>
              <p:nvPr/>
            </p:nvSpPr>
            <p:spPr>
              <a:xfrm>
                <a:off x="0" y="-85725"/>
                <a:ext cx="812800" cy="898525"/>
              </a:xfrm>
              <a:prstGeom prst="rect">
                <a:avLst/>
              </a:prstGeom>
            </p:spPr>
            <p:txBody>
              <a:bodyPr anchor="ctr" rtlCol="false" tIns="79739" lIns="79739" bIns="79739" rIns="79739"/>
              <a:lstStyle/>
              <a:p>
                <a:pPr algn="ctr">
                  <a:lnSpc>
                    <a:spcPts val="2940"/>
                  </a:lnSpc>
                </a:pPr>
              </a:p>
            </p:txBody>
          </p:sp>
        </p:grpSp>
        <p:grpSp>
          <p:nvGrpSpPr>
            <p:cNvPr name="Group 35" id="35"/>
            <p:cNvGrpSpPr/>
            <p:nvPr/>
          </p:nvGrpSpPr>
          <p:grpSpPr>
            <a:xfrm rot="0">
              <a:off x="6086475" y="676275"/>
              <a:ext cx="676275" cy="67627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7" id="37"/>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38" id="38"/>
            <p:cNvGrpSpPr/>
            <p:nvPr/>
          </p:nvGrpSpPr>
          <p:grpSpPr>
            <a:xfrm rot="0">
              <a:off x="6762750" y="0"/>
              <a:ext cx="676275" cy="676275"/>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0" id="40"/>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41" id="41"/>
            <p:cNvGrpSpPr/>
            <p:nvPr/>
          </p:nvGrpSpPr>
          <p:grpSpPr>
            <a:xfrm rot="0">
              <a:off x="7439025" y="676275"/>
              <a:ext cx="676275" cy="67627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3" id="43"/>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44" id="44"/>
            <p:cNvGrpSpPr/>
            <p:nvPr/>
          </p:nvGrpSpPr>
          <p:grpSpPr>
            <a:xfrm rot="0">
              <a:off x="8115300" y="0"/>
              <a:ext cx="676275" cy="676275"/>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6" id="46"/>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47" id="47"/>
            <p:cNvGrpSpPr/>
            <p:nvPr/>
          </p:nvGrpSpPr>
          <p:grpSpPr>
            <a:xfrm rot="0">
              <a:off x="8791575" y="676275"/>
              <a:ext cx="676275" cy="67627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9" id="49"/>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50" id="50"/>
            <p:cNvGrpSpPr/>
            <p:nvPr/>
          </p:nvGrpSpPr>
          <p:grpSpPr>
            <a:xfrm rot="0">
              <a:off x="9467850" y="0"/>
              <a:ext cx="676275" cy="676275"/>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2" id="52"/>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53" id="53"/>
            <p:cNvGrpSpPr/>
            <p:nvPr/>
          </p:nvGrpSpPr>
          <p:grpSpPr>
            <a:xfrm rot="0">
              <a:off x="10144125" y="676275"/>
              <a:ext cx="676275" cy="676275"/>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5" id="55"/>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56" id="56"/>
            <p:cNvGrpSpPr/>
            <p:nvPr/>
          </p:nvGrpSpPr>
          <p:grpSpPr>
            <a:xfrm rot="0">
              <a:off x="10820400" y="0"/>
              <a:ext cx="676275" cy="676275"/>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8" id="58"/>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59" id="59"/>
            <p:cNvGrpSpPr/>
            <p:nvPr/>
          </p:nvGrpSpPr>
          <p:grpSpPr>
            <a:xfrm rot="0">
              <a:off x="11496675" y="676275"/>
              <a:ext cx="676275" cy="676275"/>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1" id="61"/>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62" id="62"/>
            <p:cNvGrpSpPr/>
            <p:nvPr/>
          </p:nvGrpSpPr>
          <p:grpSpPr>
            <a:xfrm rot="0">
              <a:off x="12172950" y="0"/>
              <a:ext cx="676275" cy="676275"/>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4" id="64"/>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65" id="65"/>
            <p:cNvGrpSpPr/>
            <p:nvPr/>
          </p:nvGrpSpPr>
          <p:grpSpPr>
            <a:xfrm rot="0">
              <a:off x="12849225" y="676275"/>
              <a:ext cx="676275" cy="67627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7" id="67"/>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68" id="68"/>
            <p:cNvGrpSpPr/>
            <p:nvPr/>
          </p:nvGrpSpPr>
          <p:grpSpPr>
            <a:xfrm rot="0">
              <a:off x="13525500" y="0"/>
              <a:ext cx="676275" cy="676275"/>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0" id="70"/>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71" id="71"/>
            <p:cNvGrpSpPr/>
            <p:nvPr/>
          </p:nvGrpSpPr>
          <p:grpSpPr>
            <a:xfrm rot="0">
              <a:off x="14198600" y="676275"/>
              <a:ext cx="676275" cy="67627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3" id="73"/>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74" id="74"/>
            <p:cNvGrpSpPr/>
            <p:nvPr/>
          </p:nvGrpSpPr>
          <p:grpSpPr>
            <a:xfrm rot="0">
              <a:off x="14874875" y="0"/>
              <a:ext cx="676275" cy="676275"/>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6" id="76"/>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77" id="77"/>
            <p:cNvGrpSpPr/>
            <p:nvPr/>
          </p:nvGrpSpPr>
          <p:grpSpPr>
            <a:xfrm rot="0">
              <a:off x="15547975" y="676275"/>
              <a:ext cx="676275" cy="67627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9" id="79"/>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80" id="80"/>
            <p:cNvGrpSpPr/>
            <p:nvPr/>
          </p:nvGrpSpPr>
          <p:grpSpPr>
            <a:xfrm rot="0">
              <a:off x="16224250" y="0"/>
              <a:ext cx="676275" cy="676275"/>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2" id="82"/>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83" id="83"/>
            <p:cNvGrpSpPr/>
            <p:nvPr/>
          </p:nvGrpSpPr>
          <p:grpSpPr>
            <a:xfrm rot="0">
              <a:off x="4147902" y="0"/>
              <a:ext cx="676275" cy="676275"/>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5" id="85"/>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86" id="86"/>
            <p:cNvGrpSpPr/>
            <p:nvPr/>
          </p:nvGrpSpPr>
          <p:grpSpPr>
            <a:xfrm rot="0">
              <a:off x="4824177" y="676275"/>
              <a:ext cx="676275" cy="67627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8" id="88"/>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89" id="89"/>
            <p:cNvGrpSpPr/>
            <p:nvPr/>
          </p:nvGrpSpPr>
          <p:grpSpPr>
            <a:xfrm rot="0">
              <a:off x="5500452" y="0"/>
              <a:ext cx="676275" cy="676275"/>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1" id="91"/>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92" id="92"/>
            <p:cNvGrpSpPr/>
            <p:nvPr/>
          </p:nvGrpSpPr>
          <p:grpSpPr>
            <a:xfrm rot="0">
              <a:off x="6176727" y="676275"/>
              <a:ext cx="676275" cy="676275"/>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4" id="94"/>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95" id="95"/>
            <p:cNvGrpSpPr/>
            <p:nvPr/>
          </p:nvGrpSpPr>
          <p:grpSpPr>
            <a:xfrm rot="0">
              <a:off x="6853002" y="0"/>
              <a:ext cx="676275" cy="676275"/>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7" id="97"/>
              <p:cNvSpPr txBox="true"/>
              <p:nvPr/>
            </p:nvSpPr>
            <p:spPr>
              <a:xfrm>
                <a:off x="0" y="-85725"/>
                <a:ext cx="812800" cy="898525"/>
              </a:xfrm>
              <a:prstGeom prst="rect">
                <a:avLst/>
              </a:prstGeom>
            </p:spPr>
            <p:txBody>
              <a:bodyPr anchor="ctr" rtlCol="false" tIns="79739" lIns="79739" bIns="79739" rIns="79739"/>
              <a:lstStyle/>
              <a:p>
                <a:pPr algn="ctr">
                  <a:lnSpc>
                    <a:spcPts val="2940"/>
                  </a:lnSpc>
                </a:pPr>
              </a:p>
            </p:txBody>
          </p:sp>
        </p:grpSp>
        <p:grpSp>
          <p:nvGrpSpPr>
            <p:cNvPr name="Group 98" id="98"/>
            <p:cNvGrpSpPr/>
            <p:nvPr/>
          </p:nvGrpSpPr>
          <p:grpSpPr>
            <a:xfrm rot="0">
              <a:off x="7529277" y="676275"/>
              <a:ext cx="676275" cy="676275"/>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0" id="100"/>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01" id="101"/>
            <p:cNvGrpSpPr/>
            <p:nvPr/>
          </p:nvGrpSpPr>
          <p:grpSpPr>
            <a:xfrm rot="0">
              <a:off x="8205552" y="0"/>
              <a:ext cx="676275" cy="676275"/>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3" id="103"/>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04" id="104"/>
            <p:cNvGrpSpPr/>
            <p:nvPr/>
          </p:nvGrpSpPr>
          <p:grpSpPr>
            <a:xfrm rot="0">
              <a:off x="8881827" y="676275"/>
              <a:ext cx="676275" cy="676275"/>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6" id="106"/>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07" id="107"/>
            <p:cNvGrpSpPr/>
            <p:nvPr/>
          </p:nvGrpSpPr>
          <p:grpSpPr>
            <a:xfrm rot="0">
              <a:off x="9558102" y="0"/>
              <a:ext cx="676275" cy="676275"/>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9" id="109"/>
              <p:cNvSpPr txBox="true"/>
              <p:nvPr/>
            </p:nvSpPr>
            <p:spPr>
              <a:xfrm>
                <a:off x="0" y="-85725"/>
                <a:ext cx="812800" cy="898525"/>
              </a:xfrm>
              <a:prstGeom prst="rect">
                <a:avLst/>
              </a:prstGeom>
            </p:spPr>
            <p:txBody>
              <a:bodyPr anchor="ctr" rtlCol="false" tIns="79739" lIns="79739" bIns="79739" rIns="79739"/>
              <a:lstStyle/>
              <a:p>
                <a:pPr algn="ctr">
                  <a:lnSpc>
                    <a:spcPts val="2940"/>
                  </a:lnSpc>
                </a:pPr>
              </a:p>
            </p:txBody>
          </p:sp>
        </p:grpSp>
        <p:grpSp>
          <p:nvGrpSpPr>
            <p:cNvPr name="Group 110" id="110"/>
            <p:cNvGrpSpPr/>
            <p:nvPr/>
          </p:nvGrpSpPr>
          <p:grpSpPr>
            <a:xfrm rot="0">
              <a:off x="10234377" y="676275"/>
              <a:ext cx="676275" cy="676275"/>
              <a:chOff x="0" y="0"/>
              <a:chExt cx="812800" cy="812800"/>
            </a:xfrm>
          </p:grpSpPr>
          <p:sp>
            <p:nvSpPr>
              <p:cNvPr name="Freeform 111" id="1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2" id="112"/>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13" id="113"/>
            <p:cNvGrpSpPr/>
            <p:nvPr/>
          </p:nvGrpSpPr>
          <p:grpSpPr>
            <a:xfrm rot="0">
              <a:off x="10910652" y="0"/>
              <a:ext cx="676275" cy="676275"/>
              <a:chOff x="0" y="0"/>
              <a:chExt cx="812800" cy="812800"/>
            </a:xfrm>
          </p:grpSpPr>
          <p:sp>
            <p:nvSpPr>
              <p:cNvPr name="Freeform 114" id="1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5" id="115"/>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16" id="116"/>
            <p:cNvGrpSpPr/>
            <p:nvPr/>
          </p:nvGrpSpPr>
          <p:grpSpPr>
            <a:xfrm rot="0">
              <a:off x="11586927" y="676275"/>
              <a:ext cx="676275" cy="676275"/>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8" id="118"/>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19" id="119"/>
            <p:cNvGrpSpPr/>
            <p:nvPr/>
          </p:nvGrpSpPr>
          <p:grpSpPr>
            <a:xfrm rot="0">
              <a:off x="12263202" y="0"/>
              <a:ext cx="676275" cy="676275"/>
              <a:chOff x="0" y="0"/>
              <a:chExt cx="812800" cy="812800"/>
            </a:xfrm>
          </p:grpSpPr>
          <p:sp>
            <p:nvSpPr>
              <p:cNvPr name="Freeform 120" id="1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1" id="121"/>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22" id="122"/>
            <p:cNvGrpSpPr/>
            <p:nvPr/>
          </p:nvGrpSpPr>
          <p:grpSpPr>
            <a:xfrm rot="0">
              <a:off x="12939477" y="676275"/>
              <a:ext cx="676275" cy="676275"/>
              <a:chOff x="0" y="0"/>
              <a:chExt cx="812800" cy="812800"/>
            </a:xfrm>
          </p:grpSpPr>
          <p:sp>
            <p:nvSpPr>
              <p:cNvPr name="Freeform 123" id="1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4" id="124"/>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25" id="125"/>
            <p:cNvGrpSpPr/>
            <p:nvPr/>
          </p:nvGrpSpPr>
          <p:grpSpPr>
            <a:xfrm rot="0">
              <a:off x="13615752" y="0"/>
              <a:ext cx="676275" cy="676275"/>
              <a:chOff x="0" y="0"/>
              <a:chExt cx="812800" cy="812800"/>
            </a:xfrm>
          </p:grpSpPr>
          <p:sp>
            <p:nvSpPr>
              <p:cNvPr name="Freeform 126" id="1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7" id="127"/>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28" id="128"/>
            <p:cNvGrpSpPr/>
            <p:nvPr/>
          </p:nvGrpSpPr>
          <p:grpSpPr>
            <a:xfrm rot="0">
              <a:off x="14292027" y="676275"/>
              <a:ext cx="676275" cy="676275"/>
              <a:chOff x="0" y="0"/>
              <a:chExt cx="812800" cy="812800"/>
            </a:xfrm>
          </p:grpSpPr>
          <p:sp>
            <p:nvSpPr>
              <p:cNvPr name="Freeform 129" id="1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0" id="130"/>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31" id="131"/>
            <p:cNvGrpSpPr/>
            <p:nvPr/>
          </p:nvGrpSpPr>
          <p:grpSpPr>
            <a:xfrm rot="0">
              <a:off x="14968302" y="0"/>
              <a:ext cx="676275" cy="676275"/>
              <a:chOff x="0" y="0"/>
              <a:chExt cx="812800" cy="812800"/>
            </a:xfrm>
          </p:grpSpPr>
          <p:sp>
            <p:nvSpPr>
              <p:cNvPr name="Freeform 132" id="1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3" id="133"/>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34" id="134"/>
            <p:cNvGrpSpPr/>
            <p:nvPr/>
          </p:nvGrpSpPr>
          <p:grpSpPr>
            <a:xfrm rot="0">
              <a:off x="15644577" y="676275"/>
              <a:ext cx="676275" cy="676275"/>
              <a:chOff x="0" y="0"/>
              <a:chExt cx="812800" cy="812800"/>
            </a:xfrm>
          </p:grpSpPr>
          <p:sp>
            <p:nvSpPr>
              <p:cNvPr name="Freeform 135" id="1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6" id="136"/>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37" id="137"/>
            <p:cNvGrpSpPr/>
            <p:nvPr/>
          </p:nvGrpSpPr>
          <p:grpSpPr>
            <a:xfrm rot="0">
              <a:off x="16320852" y="0"/>
              <a:ext cx="676275" cy="676275"/>
              <a:chOff x="0" y="0"/>
              <a:chExt cx="812800" cy="812800"/>
            </a:xfrm>
          </p:grpSpPr>
          <p:sp>
            <p:nvSpPr>
              <p:cNvPr name="Freeform 138" id="1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9" id="139"/>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40" id="140"/>
            <p:cNvGrpSpPr/>
            <p:nvPr/>
          </p:nvGrpSpPr>
          <p:grpSpPr>
            <a:xfrm rot="0">
              <a:off x="16997127" y="676275"/>
              <a:ext cx="676275" cy="676275"/>
              <a:chOff x="0" y="0"/>
              <a:chExt cx="812800" cy="812800"/>
            </a:xfrm>
          </p:grpSpPr>
          <p:sp>
            <p:nvSpPr>
              <p:cNvPr name="Freeform 141" id="1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2" id="142"/>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43" id="143"/>
            <p:cNvGrpSpPr/>
            <p:nvPr/>
          </p:nvGrpSpPr>
          <p:grpSpPr>
            <a:xfrm rot="0">
              <a:off x="17673402" y="0"/>
              <a:ext cx="676275" cy="676275"/>
              <a:chOff x="0" y="0"/>
              <a:chExt cx="812800" cy="812800"/>
            </a:xfrm>
          </p:grpSpPr>
          <p:sp>
            <p:nvSpPr>
              <p:cNvPr name="Freeform 144" id="1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5" id="145"/>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46" id="146"/>
            <p:cNvGrpSpPr/>
            <p:nvPr/>
          </p:nvGrpSpPr>
          <p:grpSpPr>
            <a:xfrm rot="0">
              <a:off x="18346502" y="676275"/>
              <a:ext cx="676275" cy="676275"/>
              <a:chOff x="0" y="0"/>
              <a:chExt cx="812800" cy="812800"/>
            </a:xfrm>
          </p:grpSpPr>
          <p:sp>
            <p:nvSpPr>
              <p:cNvPr name="Freeform 147" id="1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8" id="148"/>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49" id="149"/>
            <p:cNvGrpSpPr/>
            <p:nvPr/>
          </p:nvGrpSpPr>
          <p:grpSpPr>
            <a:xfrm rot="0">
              <a:off x="19022777" y="0"/>
              <a:ext cx="676275" cy="676275"/>
              <a:chOff x="0" y="0"/>
              <a:chExt cx="812800" cy="812800"/>
            </a:xfrm>
          </p:grpSpPr>
          <p:sp>
            <p:nvSpPr>
              <p:cNvPr name="Freeform 150" id="15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1" id="151"/>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52" id="152"/>
            <p:cNvGrpSpPr/>
            <p:nvPr/>
          </p:nvGrpSpPr>
          <p:grpSpPr>
            <a:xfrm rot="0">
              <a:off x="19695877" y="676275"/>
              <a:ext cx="676275" cy="676275"/>
              <a:chOff x="0" y="0"/>
              <a:chExt cx="812800" cy="812800"/>
            </a:xfrm>
          </p:grpSpPr>
          <p:sp>
            <p:nvSpPr>
              <p:cNvPr name="Freeform 153" id="1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4" id="154"/>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nvGrpSpPr>
            <p:cNvPr name="Group 155" id="155"/>
            <p:cNvGrpSpPr/>
            <p:nvPr/>
          </p:nvGrpSpPr>
          <p:grpSpPr>
            <a:xfrm rot="0">
              <a:off x="20372152" y="0"/>
              <a:ext cx="676275" cy="676275"/>
              <a:chOff x="0" y="0"/>
              <a:chExt cx="812800" cy="812800"/>
            </a:xfrm>
          </p:grpSpPr>
          <p:sp>
            <p:nvSpPr>
              <p:cNvPr name="Freeform 156" id="1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7" id="157"/>
              <p:cNvSpPr txBox="true"/>
              <p:nvPr/>
            </p:nvSpPr>
            <p:spPr>
              <a:xfrm>
                <a:off x="0" y="-47625"/>
                <a:ext cx="812800" cy="860425"/>
              </a:xfrm>
              <a:prstGeom prst="rect">
                <a:avLst/>
              </a:prstGeom>
            </p:spPr>
            <p:txBody>
              <a:bodyPr anchor="ctr" rtlCol="false" tIns="79739" lIns="79739" bIns="79739" rIns="79739"/>
              <a:lstStyle/>
              <a:p>
                <a:pPr algn="ctr">
                  <a:lnSpc>
                    <a:spcPts val="2940"/>
                  </a:lnSpc>
                </a:pPr>
              </a:p>
            </p:txBody>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BD40"/>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5696445" cy="3190875"/>
          </a:xfrm>
          <a:prstGeom prst="rect">
            <a:avLst/>
          </a:prstGeom>
        </p:spPr>
        <p:txBody>
          <a:bodyPr anchor="t" rtlCol="false" tIns="0" lIns="0" bIns="0" rIns="0">
            <a:spAutoFit/>
          </a:bodyPr>
          <a:lstStyle/>
          <a:p>
            <a:pPr algn="l" marL="0" indent="0" lvl="0">
              <a:lnSpc>
                <a:spcPts val="8400"/>
              </a:lnSpc>
              <a:spcBef>
                <a:spcPct val="0"/>
              </a:spcBef>
            </a:pPr>
            <a:r>
              <a:rPr lang="en-US" b="true" sz="6000">
                <a:solidFill>
                  <a:srgbClr val="097D4C"/>
                </a:solidFill>
                <a:latin typeface="Cooper BT Bold"/>
                <a:ea typeface="Cooper BT Bold"/>
                <a:cs typeface="Cooper BT Bold"/>
                <a:sym typeface="Cooper BT Bold"/>
              </a:rPr>
              <a:t>5.1 Optimization Methods Used</a:t>
            </a:r>
          </a:p>
        </p:txBody>
      </p:sp>
      <p:grpSp>
        <p:nvGrpSpPr>
          <p:cNvPr name="Group 3" id="3"/>
          <p:cNvGrpSpPr/>
          <p:nvPr/>
        </p:nvGrpSpPr>
        <p:grpSpPr>
          <a:xfrm rot="0">
            <a:off x="6725145" y="751840"/>
            <a:ext cx="10534155" cy="8783319"/>
            <a:chOff x="0" y="0"/>
            <a:chExt cx="2774428" cy="2313302"/>
          </a:xfrm>
        </p:grpSpPr>
        <p:sp>
          <p:nvSpPr>
            <p:cNvPr name="Freeform 4" id="4"/>
            <p:cNvSpPr/>
            <p:nvPr/>
          </p:nvSpPr>
          <p:spPr>
            <a:xfrm flipH="false" flipV="false" rot="0">
              <a:off x="0" y="0"/>
              <a:ext cx="2774428" cy="2313302"/>
            </a:xfrm>
            <a:custGeom>
              <a:avLst/>
              <a:gdLst/>
              <a:ahLst/>
              <a:cxnLst/>
              <a:rect r="r" b="b" t="t" l="l"/>
              <a:pathLst>
                <a:path h="2313302" w="2774428">
                  <a:moveTo>
                    <a:pt x="36747" y="0"/>
                  </a:moveTo>
                  <a:lnTo>
                    <a:pt x="2737681" y="0"/>
                  </a:lnTo>
                  <a:cubicBezTo>
                    <a:pt x="2757976" y="0"/>
                    <a:pt x="2774428" y="16452"/>
                    <a:pt x="2774428" y="36747"/>
                  </a:cubicBezTo>
                  <a:lnTo>
                    <a:pt x="2774428" y="2276555"/>
                  </a:lnTo>
                  <a:cubicBezTo>
                    <a:pt x="2774428" y="2286301"/>
                    <a:pt x="2770556" y="2295648"/>
                    <a:pt x="2763665" y="2302539"/>
                  </a:cubicBezTo>
                  <a:cubicBezTo>
                    <a:pt x="2756774" y="2309431"/>
                    <a:pt x="2747427" y="2313302"/>
                    <a:pt x="2737681" y="2313302"/>
                  </a:cubicBezTo>
                  <a:lnTo>
                    <a:pt x="36747" y="2313302"/>
                  </a:lnTo>
                  <a:cubicBezTo>
                    <a:pt x="27001" y="2313302"/>
                    <a:pt x="17654" y="2309431"/>
                    <a:pt x="10763" y="2302539"/>
                  </a:cubicBezTo>
                  <a:cubicBezTo>
                    <a:pt x="3872" y="2295648"/>
                    <a:pt x="0" y="2286301"/>
                    <a:pt x="0" y="2276555"/>
                  </a:cubicBezTo>
                  <a:lnTo>
                    <a:pt x="0" y="36747"/>
                  </a:lnTo>
                  <a:cubicBezTo>
                    <a:pt x="0" y="27001"/>
                    <a:pt x="3872" y="17654"/>
                    <a:pt x="10763" y="10763"/>
                  </a:cubicBezTo>
                  <a:cubicBezTo>
                    <a:pt x="17654" y="3872"/>
                    <a:pt x="27001" y="0"/>
                    <a:pt x="36747" y="0"/>
                  </a:cubicBezTo>
                  <a:close/>
                </a:path>
              </a:pathLst>
            </a:custGeom>
            <a:solidFill>
              <a:srgbClr val="F1EAD1"/>
            </a:solidFill>
            <a:ln w="28575" cap="rnd">
              <a:solidFill>
                <a:srgbClr val="097D4C"/>
              </a:solidFill>
              <a:prstDash val="solid"/>
              <a:round/>
            </a:ln>
          </p:spPr>
        </p:sp>
        <p:sp>
          <p:nvSpPr>
            <p:cNvPr name="TextBox 5" id="5"/>
            <p:cNvSpPr txBox="true"/>
            <p:nvPr/>
          </p:nvSpPr>
          <p:spPr>
            <a:xfrm>
              <a:off x="0" y="-95250"/>
              <a:ext cx="2774428" cy="2408552"/>
            </a:xfrm>
            <a:prstGeom prst="rect">
              <a:avLst/>
            </a:prstGeom>
          </p:spPr>
          <p:txBody>
            <a:bodyPr anchor="ctr" rtlCol="false" tIns="50800" lIns="50800" bIns="50800" rIns="50800"/>
            <a:lstStyle/>
            <a:p>
              <a:pPr algn="ctr">
                <a:lnSpc>
                  <a:spcPts val="3051"/>
                </a:lnSpc>
              </a:pPr>
            </a:p>
          </p:txBody>
        </p:sp>
      </p:grpSp>
      <p:sp>
        <p:nvSpPr>
          <p:cNvPr name="AutoShape 6" id="6"/>
          <p:cNvSpPr/>
          <p:nvPr/>
        </p:nvSpPr>
        <p:spPr>
          <a:xfrm>
            <a:off x="10260626" y="1415984"/>
            <a:ext cx="6273241" cy="0"/>
          </a:xfrm>
          <a:prstGeom prst="line">
            <a:avLst/>
          </a:prstGeom>
          <a:ln cap="flat" w="19050">
            <a:solidFill>
              <a:srgbClr val="097D4C"/>
            </a:solidFill>
            <a:prstDash val="solid"/>
            <a:headEnd type="none" len="sm" w="sm"/>
            <a:tailEnd type="none" len="sm" w="sm"/>
          </a:ln>
        </p:spPr>
      </p:sp>
      <p:sp>
        <p:nvSpPr>
          <p:cNvPr name="Freeform 7" id="7"/>
          <p:cNvSpPr/>
          <p:nvPr/>
        </p:nvSpPr>
        <p:spPr>
          <a:xfrm flipH="false" flipV="false" rot="3028807">
            <a:off x="17466230" y="-242411"/>
            <a:ext cx="1078761" cy="1045049"/>
          </a:xfrm>
          <a:custGeom>
            <a:avLst/>
            <a:gdLst/>
            <a:ahLst/>
            <a:cxnLst/>
            <a:rect r="r" b="b" t="t" l="l"/>
            <a:pathLst>
              <a:path h="1045049" w="1078761">
                <a:moveTo>
                  <a:pt x="0" y="0"/>
                </a:moveTo>
                <a:lnTo>
                  <a:pt x="1078760" y="0"/>
                </a:lnTo>
                <a:lnTo>
                  <a:pt x="1078760" y="1045049"/>
                </a:lnTo>
                <a:lnTo>
                  <a:pt x="0" y="1045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751512">
            <a:off x="652925" y="9341965"/>
            <a:ext cx="863355" cy="836375"/>
          </a:xfrm>
          <a:custGeom>
            <a:avLst/>
            <a:gdLst/>
            <a:ahLst/>
            <a:cxnLst/>
            <a:rect r="r" b="b" t="t" l="l"/>
            <a:pathLst>
              <a:path h="836375" w="863355">
                <a:moveTo>
                  <a:pt x="0" y="0"/>
                </a:moveTo>
                <a:lnTo>
                  <a:pt x="863355" y="0"/>
                </a:lnTo>
                <a:lnTo>
                  <a:pt x="863355" y="836375"/>
                </a:lnTo>
                <a:lnTo>
                  <a:pt x="0" y="83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934605">
            <a:off x="5721373" y="4004925"/>
            <a:ext cx="644032" cy="708701"/>
          </a:xfrm>
          <a:custGeom>
            <a:avLst/>
            <a:gdLst/>
            <a:ahLst/>
            <a:cxnLst/>
            <a:rect r="r" b="b" t="t" l="l"/>
            <a:pathLst>
              <a:path h="708701" w="644032">
                <a:moveTo>
                  <a:pt x="0" y="0"/>
                </a:moveTo>
                <a:lnTo>
                  <a:pt x="644032" y="0"/>
                </a:lnTo>
                <a:lnTo>
                  <a:pt x="644032" y="708700"/>
                </a:lnTo>
                <a:lnTo>
                  <a:pt x="0" y="70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28210" y="3211710"/>
            <a:ext cx="6663916" cy="1931790"/>
            <a:chOff x="0" y="0"/>
            <a:chExt cx="8885221" cy="2575720"/>
          </a:xfrm>
        </p:grpSpPr>
        <p:sp>
          <p:nvSpPr>
            <p:cNvPr name="AutoShape 11" id="11"/>
            <p:cNvSpPr/>
            <p:nvPr/>
          </p:nvSpPr>
          <p:spPr>
            <a:xfrm>
              <a:off x="42" y="516466"/>
              <a:ext cx="8364321" cy="0"/>
            </a:xfrm>
            <a:prstGeom prst="line">
              <a:avLst/>
            </a:prstGeom>
            <a:ln cap="flat" w="25400">
              <a:solidFill>
                <a:srgbClr val="097D4C"/>
              </a:solidFill>
              <a:prstDash val="solid"/>
              <a:headEnd type="none" len="sm" w="sm"/>
              <a:tailEnd type="none" len="sm" w="sm"/>
            </a:ln>
          </p:spPr>
        </p:sp>
        <p:sp>
          <p:nvSpPr>
            <p:cNvPr name="TextBox 12" id="12"/>
            <p:cNvSpPr txBox="true"/>
            <p:nvPr/>
          </p:nvSpPr>
          <p:spPr>
            <a:xfrm rot="0">
              <a:off x="84" y="0"/>
              <a:ext cx="5911338" cy="503766"/>
            </a:xfrm>
            <a:prstGeom prst="rect">
              <a:avLst/>
            </a:prstGeom>
          </p:spPr>
          <p:txBody>
            <a:bodyPr anchor="t" rtlCol="false" tIns="0" lIns="0" bIns="0" rIns="0">
              <a:spAutoFit/>
            </a:bodyPr>
            <a:lstStyle/>
            <a:p>
              <a:pPr algn="l" marL="0" indent="0" lvl="0">
                <a:lnSpc>
                  <a:spcPts val="2499"/>
                </a:lnSpc>
                <a:spcBef>
                  <a:spcPct val="0"/>
                </a:spcBef>
              </a:pPr>
              <a:r>
                <a:rPr lang="en-US" sz="2499">
                  <a:solidFill>
                    <a:srgbClr val="282204"/>
                  </a:solidFill>
                  <a:latin typeface="ITC Franklin Gothic LT"/>
                  <a:ea typeface="ITC Franklin Gothic LT"/>
                  <a:cs typeface="ITC Franklin Gothic LT"/>
                  <a:sym typeface="ITC Franklin Gothic LT"/>
                </a:rPr>
                <a:t>Modin</a:t>
              </a:r>
            </a:p>
          </p:txBody>
        </p:sp>
        <p:sp>
          <p:nvSpPr>
            <p:cNvPr name="TextBox 13" id="13"/>
            <p:cNvSpPr txBox="true"/>
            <p:nvPr/>
          </p:nvSpPr>
          <p:spPr>
            <a:xfrm rot="0">
              <a:off x="0" y="496095"/>
              <a:ext cx="8885221" cy="2079625"/>
            </a:xfrm>
            <a:prstGeom prst="rect">
              <a:avLst/>
            </a:prstGeom>
          </p:spPr>
          <p:txBody>
            <a:bodyPr anchor="t" rtlCol="false" tIns="0" lIns="0" bIns="0" rIns="0">
              <a:spAutoFit/>
            </a:bodyPr>
            <a:lstStyle/>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Speeds up Pandas by using all CPU cores</a:t>
              </a:r>
            </a:p>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Requires minimal code changes</a:t>
              </a:r>
            </a:p>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Ideal for large datasets with faster parallel data processing</a:t>
              </a:r>
            </a:p>
            <a:p>
              <a:pPr algn="l">
                <a:lnSpc>
                  <a:spcPts val="2400"/>
                </a:lnSpc>
              </a:pPr>
            </a:p>
          </p:txBody>
        </p:sp>
      </p:grpSp>
      <p:grpSp>
        <p:nvGrpSpPr>
          <p:cNvPr name="Group 14" id="14"/>
          <p:cNvGrpSpPr/>
          <p:nvPr/>
        </p:nvGrpSpPr>
        <p:grpSpPr>
          <a:xfrm rot="0">
            <a:off x="9926017" y="5143500"/>
            <a:ext cx="6966109" cy="2298899"/>
            <a:chOff x="0" y="0"/>
            <a:chExt cx="9288146" cy="3065199"/>
          </a:xfrm>
        </p:grpSpPr>
        <p:sp>
          <p:nvSpPr>
            <p:cNvPr name="AutoShape 15" id="15"/>
            <p:cNvSpPr/>
            <p:nvPr/>
          </p:nvSpPr>
          <p:spPr>
            <a:xfrm>
              <a:off x="402925" y="516466"/>
              <a:ext cx="8364321" cy="0"/>
            </a:xfrm>
            <a:prstGeom prst="line">
              <a:avLst/>
            </a:prstGeom>
            <a:ln cap="flat" w="25400">
              <a:solidFill>
                <a:srgbClr val="097D4C"/>
              </a:solidFill>
              <a:prstDash val="solid"/>
              <a:headEnd type="none" len="sm" w="sm"/>
              <a:tailEnd type="none" len="sm" w="sm"/>
            </a:ln>
          </p:spPr>
        </p:sp>
        <p:sp>
          <p:nvSpPr>
            <p:cNvPr name="TextBox 16" id="16"/>
            <p:cNvSpPr txBox="true"/>
            <p:nvPr/>
          </p:nvSpPr>
          <p:spPr>
            <a:xfrm rot="0">
              <a:off x="402967" y="0"/>
              <a:ext cx="5911338" cy="503766"/>
            </a:xfrm>
            <a:prstGeom prst="rect">
              <a:avLst/>
            </a:prstGeom>
          </p:spPr>
          <p:txBody>
            <a:bodyPr anchor="t" rtlCol="false" tIns="0" lIns="0" bIns="0" rIns="0">
              <a:spAutoFit/>
            </a:bodyPr>
            <a:lstStyle/>
            <a:p>
              <a:pPr algn="l" marL="0" indent="0" lvl="0">
                <a:lnSpc>
                  <a:spcPts val="2499"/>
                </a:lnSpc>
                <a:spcBef>
                  <a:spcPct val="0"/>
                </a:spcBef>
              </a:pPr>
              <a:r>
                <a:rPr lang="en-US" sz="2499">
                  <a:solidFill>
                    <a:srgbClr val="282204"/>
                  </a:solidFill>
                  <a:latin typeface="ITC Franklin Gothic LT"/>
                  <a:ea typeface="ITC Franklin Gothic LT"/>
                  <a:cs typeface="ITC Franklin Gothic LT"/>
                  <a:sym typeface="ITC Franklin Gothic LT"/>
                </a:rPr>
                <a:t>Dask</a:t>
              </a:r>
            </a:p>
          </p:txBody>
        </p:sp>
        <p:sp>
          <p:nvSpPr>
            <p:cNvPr name="TextBox 17" id="17"/>
            <p:cNvSpPr txBox="true"/>
            <p:nvPr/>
          </p:nvSpPr>
          <p:spPr>
            <a:xfrm rot="0">
              <a:off x="0" y="579174"/>
              <a:ext cx="9288146" cy="2486025"/>
            </a:xfrm>
            <a:prstGeom prst="rect">
              <a:avLst/>
            </a:prstGeom>
          </p:spPr>
          <p:txBody>
            <a:bodyPr anchor="t" rtlCol="false" tIns="0" lIns="0" bIns="0" rIns="0">
              <a:spAutoFit/>
            </a:bodyPr>
            <a:lstStyle/>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Scales Pandas workflows by dividing data into partitions.</a:t>
              </a:r>
            </a:p>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Enables parallel processing with lazy evaluation using </a:t>
              </a:r>
              <a:r>
                <a:rPr lang="en-US" b="true" sz="2000" spc="140">
                  <a:solidFill>
                    <a:srgbClr val="282204"/>
                  </a:solidFill>
                  <a:latin typeface="ITC Franklin Gothic LT Semi-Bold"/>
                  <a:ea typeface="ITC Franklin Gothic LT Semi-Bold"/>
                  <a:cs typeface="ITC Franklin Gothic LT Semi-Bold"/>
                  <a:sym typeface="ITC Franklin Gothic LT Semi-Bold"/>
                </a:rPr>
                <a:t>.compute().</a:t>
              </a:r>
            </a:p>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Ideal for large datasets and memory-efficient cleaning tasks.</a:t>
              </a:r>
            </a:p>
          </p:txBody>
        </p:sp>
      </p:grpSp>
      <p:sp>
        <p:nvSpPr>
          <p:cNvPr name="AutoShape 18" id="18"/>
          <p:cNvSpPr/>
          <p:nvPr/>
        </p:nvSpPr>
        <p:spPr>
          <a:xfrm>
            <a:off x="10260658" y="8004721"/>
            <a:ext cx="6273241" cy="0"/>
          </a:xfrm>
          <a:prstGeom prst="line">
            <a:avLst/>
          </a:prstGeom>
          <a:ln cap="flat" w="19050">
            <a:solidFill>
              <a:srgbClr val="097D4C"/>
            </a:solidFill>
            <a:prstDash val="solid"/>
            <a:headEnd type="none" len="sm" w="sm"/>
            <a:tailEnd type="none" len="sm" w="sm"/>
          </a:ln>
        </p:spPr>
      </p:sp>
      <p:sp>
        <p:nvSpPr>
          <p:cNvPr name="Freeform 19" id="19"/>
          <p:cNvSpPr/>
          <p:nvPr/>
        </p:nvSpPr>
        <p:spPr>
          <a:xfrm flipH="false" flipV="false" rot="0">
            <a:off x="7157150" y="5785449"/>
            <a:ext cx="2768866" cy="1015002"/>
          </a:xfrm>
          <a:custGeom>
            <a:avLst/>
            <a:gdLst/>
            <a:ahLst/>
            <a:cxnLst/>
            <a:rect r="r" b="b" t="t" l="l"/>
            <a:pathLst>
              <a:path h="1015002" w="2768866">
                <a:moveTo>
                  <a:pt x="0" y="0"/>
                </a:moveTo>
                <a:lnTo>
                  <a:pt x="2768867" y="0"/>
                </a:lnTo>
                <a:lnTo>
                  <a:pt x="2768867" y="1015002"/>
                </a:lnTo>
                <a:lnTo>
                  <a:pt x="0" y="1015002"/>
                </a:lnTo>
                <a:lnTo>
                  <a:pt x="0" y="0"/>
                </a:lnTo>
                <a:close/>
              </a:path>
            </a:pathLst>
          </a:custGeom>
          <a:blipFill>
            <a:blip r:embed="rId6"/>
            <a:stretch>
              <a:fillRect l="0" t="0" r="0" b="0"/>
            </a:stretch>
          </a:blipFill>
        </p:spPr>
      </p:sp>
      <p:sp>
        <p:nvSpPr>
          <p:cNvPr name="Freeform 20" id="20"/>
          <p:cNvSpPr/>
          <p:nvPr/>
        </p:nvSpPr>
        <p:spPr>
          <a:xfrm flipH="false" flipV="false" rot="0">
            <a:off x="7157150" y="3303114"/>
            <a:ext cx="2768866" cy="1483968"/>
          </a:xfrm>
          <a:custGeom>
            <a:avLst/>
            <a:gdLst/>
            <a:ahLst/>
            <a:cxnLst/>
            <a:rect r="r" b="b" t="t" l="l"/>
            <a:pathLst>
              <a:path h="1483968" w="2768866">
                <a:moveTo>
                  <a:pt x="0" y="0"/>
                </a:moveTo>
                <a:lnTo>
                  <a:pt x="2768867" y="0"/>
                </a:lnTo>
                <a:lnTo>
                  <a:pt x="2768867" y="1483967"/>
                </a:lnTo>
                <a:lnTo>
                  <a:pt x="0" y="1483967"/>
                </a:lnTo>
                <a:lnTo>
                  <a:pt x="0" y="0"/>
                </a:lnTo>
                <a:close/>
              </a:path>
            </a:pathLst>
          </a:custGeom>
          <a:blipFill>
            <a:blip r:embed="rId7"/>
            <a:stretch>
              <a:fillRect l="0" t="0" r="0" b="0"/>
            </a:stretch>
          </a:blipFill>
        </p:spPr>
      </p:sp>
      <p:sp>
        <p:nvSpPr>
          <p:cNvPr name="Freeform 21" id="21"/>
          <p:cNvSpPr/>
          <p:nvPr/>
        </p:nvSpPr>
        <p:spPr>
          <a:xfrm flipH="false" flipV="false" rot="0">
            <a:off x="7190801" y="1028634"/>
            <a:ext cx="2736450" cy="1366290"/>
          </a:xfrm>
          <a:custGeom>
            <a:avLst/>
            <a:gdLst/>
            <a:ahLst/>
            <a:cxnLst/>
            <a:rect r="r" b="b" t="t" l="l"/>
            <a:pathLst>
              <a:path h="1366290" w="2736450">
                <a:moveTo>
                  <a:pt x="0" y="0"/>
                </a:moveTo>
                <a:lnTo>
                  <a:pt x="2736450" y="0"/>
                </a:lnTo>
                <a:lnTo>
                  <a:pt x="2736450" y="1366290"/>
                </a:lnTo>
                <a:lnTo>
                  <a:pt x="0" y="1366290"/>
                </a:lnTo>
                <a:lnTo>
                  <a:pt x="0" y="0"/>
                </a:lnTo>
                <a:close/>
              </a:path>
            </a:pathLst>
          </a:custGeom>
          <a:blipFill>
            <a:blip r:embed="rId8"/>
            <a:stretch>
              <a:fillRect l="0" t="0" r="0" b="0"/>
            </a:stretch>
          </a:blipFill>
        </p:spPr>
      </p:sp>
      <p:sp>
        <p:nvSpPr>
          <p:cNvPr name="Freeform 22" id="22"/>
          <p:cNvSpPr/>
          <p:nvPr/>
        </p:nvSpPr>
        <p:spPr>
          <a:xfrm flipH="false" flipV="false" rot="0">
            <a:off x="7190801" y="7570784"/>
            <a:ext cx="2782174" cy="1431086"/>
          </a:xfrm>
          <a:custGeom>
            <a:avLst/>
            <a:gdLst/>
            <a:ahLst/>
            <a:cxnLst/>
            <a:rect r="r" b="b" t="t" l="l"/>
            <a:pathLst>
              <a:path h="1431086" w="2782174">
                <a:moveTo>
                  <a:pt x="0" y="0"/>
                </a:moveTo>
                <a:lnTo>
                  <a:pt x="2782174" y="0"/>
                </a:lnTo>
                <a:lnTo>
                  <a:pt x="2782174" y="1431086"/>
                </a:lnTo>
                <a:lnTo>
                  <a:pt x="0" y="1431086"/>
                </a:lnTo>
                <a:lnTo>
                  <a:pt x="0" y="0"/>
                </a:lnTo>
                <a:close/>
              </a:path>
            </a:pathLst>
          </a:custGeom>
          <a:blipFill>
            <a:blip r:embed="rId9"/>
            <a:stretch>
              <a:fillRect l="0" t="0" r="0" b="0"/>
            </a:stretch>
          </a:blipFill>
        </p:spPr>
      </p:sp>
      <p:sp>
        <p:nvSpPr>
          <p:cNvPr name="TextBox 23" id="23"/>
          <p:cNvSpPr txBox="true"/>
          <p:nvPr/>
        </p:nvSpPr>
        <p:spPr>
          <a:xfrm rot="0">
            <a:off x="1028700" y="5029200"/>
            <a:ext cx="5364129" cy="4229100"/>
          </a:xfrm>
          <a:prstGeom prst="rect">
            <a:avLst/>
          </a:prstGeom>
        </p:spPr>
        <p:txBody>
          <a:bodyPr anchor="t" rtlCol="false" tIns="0" lIns="0" bIns="0" rIns="0">
            <a:spAutoFit/>
          </a:bodyPr>
          <a:lstStyle/>
          <a:p>
            <a:pPr algn="l">
              <a:lnSpc>
                <a:spcPts val="4199"/>
              </a:lnSpc>
            </a:pPr>
            <a:r>
              <a:rPr lang="en-US" sz="2999">
                <a:solidFill>
                  <a:srgbClr val="282204"/>
                </a:solidFill>
                <a:latin typeface="ITC Franklin Gothic LT"/>
                <a:ea typeface="ITC Franklin Gothic LT"/>
                <a:cs typeface="ITC Franklin Gothic LT"/>
                <a:sym typeface="ITC Franklin Gothic LT"/>
              </a:rPr>
              <a:t>This section outlines the prim</a:t>
            </a:r>
            <a:r>
              <a:rPr lang="en-US" sz="2999">
                <a:solidFill>
                  <a:srgbClr val="282204"/>
                </a:solidFill>
                <a:latin typeface="ITC Franklin Gothic LT"/>
                <a:ea typeface="ITC Franklin Gothic LT"/>
                <a:cs typeface="ITC Franklin Gothic LT"/>
                <a:sym typeface="ITC Franklin Gothic LT"/>
              </a:rPr>
              <a:t>ary optimization methods utilized. These techniques aim to leverage parallel processing and distributed computing to expedite computations and handle large datasets more effectively.</a:t>
            </a:r>
          </a:p>
        </p:txBody>
      </p:sp>
      <p:sp>
        <p:nvSpPr>
          <p:cNvPr name="TextBox 24" id="24"/>
          <p:cNvSpPr txBox="true"/>
          <p:nvPr/>
        </p:nvSpPr>
        <p:spPr>
          <a:xfrm rot="0">
            <a:off x="10260658" y="1028634"/>
            <a:ext cx="4433503" cy="377825"/>
          </a:xfrm>
          <a:prstGeom prst="rect">
            <a:avLst/>
          </a:prstGeom>
        </p:spPr>
        <p:txBody>
          <a:bodyPr anchor="t" rtlCol="false" tIns="0" lIns="0" bIns="0" rIns="0">
            <a:spAutoFit/>
          </a:bodyPr>
          <a:lstStyle/>
          <a:p>
            <a:pPr algn="l" marL="0" indent="0" lvl="0">
              <a:lnSpc>
                <a:spcPts val="2499"/>
              </a:lnSpc>
              <a:spcBef>
                <a:spcPct val="0"/>
              </a:spcBef>
            </a:pPr>
            <a:r>
              <a:rPr lang="en-US" sz="2499">
                <a:solidFill>
                  <a:srgbClr val="282204"/>
                </a:solidFill>
                <a:latin typeface="ITC Franklin Gothic LT"/>
                <a:ea typeface="ITC Franklin Gothic LT"/>
                <a:cs typeface="ITC Franklin Gothic LT"/>
                <a:sym typeface="ITC Franklin Gothic LT"/>
              </a:rPr>
              <a:t>Swifter</a:t>
            </a:r>
          </a:p>
        </p:txBody>
      </p:sp>
      <p:sp>
        <p:nvSpPr>
          <p:cNvPr name="TextBox 25" id="25"/>
          <p:cNvSpPr txBox="true"/>
          <p:nvPr/>
        </p:nvSpPr>
        <p:spPr>
          <a:xfrm rot="0">
            <a:off x="10260626" y="1451108"/>
            <a:ext cx="6663916" cy="962025"/>
          </a:xfrm>
          <a:prstGeom prst="rect">
            <a:avLst/>
          </a:prstGeom>
        </p:spPr>
        <p:txBody>
          <a:bodyPr anchor="t" rtlCol="false" tIns="0" lIns="0" bIns="0" rIns="0">
            <a:spAutoFit/>
          </a:bodyPr>
          <a:lstStyle/>
          <a:p>
            <a:pPr algn="l">
              <a:lnSpc>
                <a:spcPts val="2400"/>
              </a:lnSpc>
            </a:pPr>
            <a:r>
              <a:rPr lang="en-US" sz="2000" spc="140">
                <a:solidFill>
                  <a:srgbClr val="282204"/>
                </a:solidFill>
                <a:latin typeface="ITC Franklin Gothic LT"/>
                <a:ea typeface="ITC Franklin Gothic LT"/>
                <a:cs typeface="ITC Franklin Gothic LT"/>
                <a:sym typeface="ITC Franklin Gothic LT"/>
              </a:rPr>
              <a:t>ABCDEFGHIJKLMNOPQRSTUVWXYZ abcdefghijklmnopqrstuvwxyz 1234567890! @#$%^&amp;*()</a:t>
            </a:r>
          </a:p>
        </p:txBody>
      </p:sp>
      <p:sp>
        <p:nvSpPr>
          <p:cNvPr name="TextBox 26" id="26"/>
          <p:cNvSpPr txBox="true"/>
          <p:nvPr/>
        </p:nvSpPr>
        <p:spPr>
          <a:xfrm rot="0">
            <a:off x="10260689" y="7617371"/>
            <a:ext cx="4433503" cy="377825"/>
          </a:xfrm>
          <a:prstGeom prst="rect">
            <a:avLst/>
          </a:prstGeom>
        </p:spPr>
        <p:txBody>
          <a:bodyPr anchor="t" rtlCol="false" tIns="0" lIns="0" bIns="0" rIns="0">
            <a:spAutoFit/>
          </a:bodyPr>
          <a:lstStyle/>
          <a:p>
            <a:pPr algn="l" marL="0" indent="0" lvl="0">
              <a:lnSpc>
                <a:spcPts val="2499"/>
              </a:lnSpc>
              <a:spcBef>
                <a:spcPct val="0"/>
              </a:spcBef>
            </a:pPr>
            <a:r>
              <a:rPr lang="en-US" sz="2499">
                <a:solidFill>
                  <a:srgbClr val="282204"/>
                </a:solidFill>
                <a:latin typeface="ITC Franklin Gothic LT"/>
                <a:ea typeface="ITC Franklin Gothic LT"/>
                <a:cs typeface="ITC Franklin Gothic LT"/>
                <a:sym typeface="ITC Franklin Gothic LT"/>
              </a:rPr>
              <a:t>Polars</a:t>
            </a:r>
          </a:p>
        </p:txBody>
      </p:sp>
      <p:sp>
        <p:nvSpPr>
          <p:cNvPr name="TextBox 27" id="27"/>
          <p:cNvSpPr txBox="true"/>
          <p:nvPr/>
        </p:nvSpPr>
        <p:spPr>
          <a:xfrm rot="0">
            <a:off x="10077113" y="8061871"/>
            <a:ext cx="6663916" cy="1266825"/>
          </a:xfrm>
          <a:prstGeom prst="rect">
            <a:avLst/>
          </a:prstGeom>
        </p:spPr>
        <p:txBody>
          <a:bodyPr anchor="t" rtlCol="false" tIns="0" lIns="0" bIns="0" rIns="0">
            <a:spAutoFit/>
          </a:bodyPr>
          <a:lstStyle/>
          <a:p>
            <a:pPr algn="l" marL="431804" indent="-215902" lvl="1">
              <a:lnSpc>
                <a:spcPts val="2400"/>
              </a:lnSpc>
              <a:buFont typeface="Arial"/>
              <a:buChar char="•"/>
            </a:pPr>
            <a:r>
              <a:rPr lang="en-US" sz="2000" spc="140">
                <a:solidFill>
                  <a:srgbClr val="282204"/>
                </a:solidFill>
                <a:latin typeface="ITC Franklin Gothic LT"/>
                <a:ea typeface="ITC Franklin Gothic LT"/>
                <a:cs typeface="ITC Franklin Gothic LT"/>
                <a:sym typeface="ITC Franklin Gothic LT"/>
              </a:rPr>
              <a:t>Polars uses lazy evaluation, which allows it to build a query plan first then optimize the entire pipeline before execution. </a:t>
            </a:r>
          </a:p>
          <a:p>
            <a:pPr algn="l">
              <a:lnSpc>
                <a:spcPts val="24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BD40"/>
        </a:solidFill>
      </p:bgPr>
    </p:bg>
    <p:spTree>
      <p:nvGrpSpPr>
        <p:cNvPr id="1" name=""/>
        <p:cNvGrpSpPr/>
        <p:nvPr/>
      </p:nvGrpSpPr>
      <p:grpSpPr>
        <a:xfrm>
          <a:off x="0" y="0"/>
          <a:ext cx="0" cy="0"/>
          <a:chOff x="0" y="0"/>
          <a:chExt cx="0" cy="0"/>
        </a:xfrm>
      </p:grpSpPr>
      <p:sp>
        <p:nvSpPr>
          <p:cNvPr name="TextBox 2" id="2"/>
          <p:cNvSpPr txBox="true"/>
          <p:nvPr/>
        </p:nvSpPr>
        <p:spPr>
          <a:xfrm rot="0">
            <a:off x="1084602" y="904875"/>
            <a:ext cx="15954137" cy="1044575"/>
          </a:xfrm>
          <a:prstGeom prst="rect">
            <a:avLst/>
          </a:prstGeom>
        </p:spPr>
        <p:txBody>
          <a:bodyPr anchor="t" rtlCol="false" tIns="0" lIns="0" bIns="0" rIns="0">
            <a:spAutoFit/>
          </a:bodyPr>
          <a:lstStyle/>
          <a:p>
            <a:pPr algn="l" marL="0" indent="0" lvl="0">
              <a:lnSpc>
                <a:spcPts val="8400"/>
              </a:lnSpc>
              <a:spcBef>
                <a:spcPct val="0"/>
              </a:spcBef>
            </a:pPr>
            <a:r>
              <a:rPr lang="en-US" b="true" sz="6000">
                <a:solidFill>
                  <a:srgbClr val="097D4C"/>
                </a:solidFill>
                <a:latin typeface="Cooper BT Bold"/>
                <a:ea typeface="Cooper BT Bold"/>
                <a:cs typeface="Cooper BT Bold"/>
                <a:sym typeface="Cooper BT Bold"/>
              </a:rPr>
              <a:t>5.2 Code Overview of Techniques Applied</a:t>
            </a:r>
          </a:p>
        </p:txBody>
      </p:sp>
      <p:sp>
        <p:nvSpPr>
          <p:cNvPr name="Freeform 3" id="3"/>
          <p:cNvSpPr/>
          <p:nvPr/>
        </p:nvSpPr>
        <p:spPr>
          <a:xfrm flipH="false" flipV="false" rot="3028807">
            <a:off x="17466230" y="-242411"/>
            <a:ext cx="1078761" cy="1045049"/>
          </a:xfrm>
          <a:custGeom>
            <a:avLst/>
            <a:gdLst/>
            <a:ahLst/>
            <a:cxnLst/>
            <a:rect r="r" b="b" t="t" l="l"/>
            <a:pathLst>
              <a:path h="1045049" w="1078761">
                <a:moveTo>
                  <a:pt x="0" y="0"/>
                </a:moveTo>
                <a:lnTo>
                  <a:pt x="1078760" y="0"/>
                </a:lnTo>
                <a:lnTo>
                  <a:pt x="1078760" y="1045049"/>
                </a:lnTo>
                <a:lnTo>
                  <a:pt x="0" y="1045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51512">
            <a:off x="652925" y="9341965"/>
            <a:ext cx="863355" cy="836375"/>
          </a:xfrm>
          <a:custGeom>
            <a:avLst/>
            <a:gdLst/>
            <a:ahLst/>
            <a:cxnLst/>
            <a:rect r="r" b="b" t="t" l="l"/>
            <a:pathLst>
              <a:path h="836375" w="863355">
                <a:moveTo>
                  <a:pt x="0" y="0"/>
                </a:moveTo>
                <a:lnTo>
                  <a:pt x="863355" y="0"/>
                </a:lnTo>
                <a:lnTo>
                  <a:pt x="863355" y="836375"/>
                </a:lnTo>
                <a:lnTo>
                  <a:pt x="0" y="83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34605">
            <a:off x="5665471" y="353569"/>
            <a:ext cx="644032" cy="708701"/>
          </a:xfrm>
          <a:custGeom>
            <a:avLst/>
            <a:gdLst/>
            <a:ahLst/>
            <a:cxnLst/>
            <a:rect r="r" b="b" t="t" l="l"/>
            <a:pathLst>
              <a:path h="708701" w="644032">
                <a:moveTo>
                  <a:pt x="0" y="0"/>
                </a:moveTo>
                <a:lnTo>
                  <a:pt x="644032" y="0"/>
                </a:lnTo>
                <a:lnTo>
                  <a:pt x="644032" y="708701"/>
                </a:lnTo>
                <a:lnTo>
                  <a:pt x="0" y="708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72507" y="2958233"/>
            <a:ext cx="9783208" cy="7488601"/>
          </a:xfrm>
          <a:custGeom>
            <a:avLst/>
            <a:gdLst/>
            <a:ahLst/>
            <a:cxnLst/>
            <a:rect r="r" b="b" t="t" l="l"/>
            <a:pathLst>
              <a:path h="7488601" w="9783208">
                <a:moveTo>
                  <a:pt x="0" y="0"/>
                </a:moveTo>
                <a:lnTo>
                  <a:pt x="9783208" y="0"/>
                </a:lnTo>
                <a:lnTo>
                  <a:pt x="9783208" y="7488601"/>
                </a:lnTo>
                <a:lnTo>
                  <a:pt x="0" y="7488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915762">
            <a:off x="10247557" y="2755546"/>
            <a:ext cx="7566383" cy="5856911"/>
          </a:xfrm>
          <a:custGeom>
            <a:avLst/>
            <a:gdLst/>
            <a:ahLst/>
            <a:cxnLst/>
            <a:rect r="r" b="b" t="t" l="l"/>
            <a:pathLst>
              <a:path h="5856911" w="7566383">
                <a:moveTo>
                  <a:pt x="7566382" y="0"/>
                </a:moveTo>
                <a:lnTo>
                  <a:pt x="0" y="0"/>
                </a:lnTo>
                <a:lnTo>
                  <a:pt x="0" y="5856911"/>
                </a:lnTo>
                <a:lnTo>
                  <a:pt x="7566382" y="5856911"/>
                </a:lnTo>
                <a:lnTo>
                  <a:pt x="756638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574961" y="2958233"/>
            <a:ext cx="2736450" cy="1366290"/>
          </a:xfrm>
          <a:custGeom>
            <a:avLst/>
            <a:gdLst/>
            <a:ahLst/>
            <a:cxnLst/>
            <a:rect r="r" b="b" t="t" l="l"/>
            <a:pathLst>
              <a:path h="1366290" w="2736450">
                <a:moveTo>
                  <a:pt x="0" y="0"/>
                </a:moveTo>
                <a:lnTo>
                  <a:pt x="2736450" y="0"/>
                </a:lnTo>
                <a:lnTo>
                  <a:pt x="2736450" y="1366290"/>
                </a:lnTo>
                <a:lnTo>
                  <a:pt x="0" y="1366290"/>
                </a:lnTo>
                <a:lnTo>
                  <a:pt x="0" y="0"/>
                </a:lnTo>
                <a:close/>
              </a:path>
            </a:pathLst>
          </a:custGeom>
          <a:blipFill>
            <a:blip r:embed="rId10"/>
            <a:stretch>
              <a:fillRect l="0" t="0" r="0" b="0"/>
            </a:stretch>
          </a:blipFill>
        </p:spPr>
      </p:sp>
      <p:sp>
        <p:nvSpPr>
          <p:cNvPr name="Freeform 9" id="9"/>
          <p:cNvSpPr/>
          <p:nvPr/>
        </p:nvSpPr>
        <p:spPr>
          <a:xfrm flipH="false" flipV="false" rot="0">
            <a:off x="11501007" y="4942018"/>
            <a:ext cx="2768866" cy="1483968"/>
          </a:xfrm>
          <a:custGeom>
            <a:avLst/>
            <a:gdLst/>
            <a:ahLst/>
            <a:cxnLst/>
            <a:rect r="r" b="b" t="t" l="l"/>
            <a:pathLst>
              <a:path h="1483968" w="2768866">
                <a:moveTo>
                  <a:pt x="0" y="0"/>
                </a:moveTo>
                <a:lnTo>
                  <a:pt x="2768866" y="0"/>
                </a:lnTo>
                <a:lnTo>
                  <a:pt x="2768866" y="1483967"/>
                </a:lnTo>
                <a:lnTo>
                  <a:pt x="0" y="1483967"/>
                </a:lnTo>
                <a:lnTo>
                  <a:pt x="0" y="0"/>
                </a:lnTo>
                <a:close/>
              </a:path>
            </a:pathLst>
          </a:custGeom>
          <a:blipFill>
            <a:blip r:embed="rId11"/>
            <a:stretch>
              <a:fillRect l="0" t="0" r="0" b="0"/>
            </a:stretch>
          </a:blipFill>
        </p:spPr>
      </p:sp>
      <p:sp>
        <p:nvSpPr>
          <p:cNvPr name="Freeform 10" id="10"/>
          <p:cNvSpPr/>
          <p:nvPr/>
        </p:nvSpPr>
        <p:spPr>
          <a:xfrm flipH="false" flipV="false" rot="0">
            <a:off x="14311411" y="3927016"/>
            <a:ext cx="2768866" cy="1015002"/>
          </a:xfrm>
          <a:custGeom>
            <a:avLst/>
            <a:gdLst/>
            <a:ahLst/>
            <a:cxnLst/>
            <a:rect r="r" b="b" t="t" l="l"/>
            <a:pathLst>
              <a:path h="1015002" w="2768866">
                <a:moveTo>
                  <a:pt x="0" y="0"/>
                </a:moveTo>
                <a:lnTo>
                  <a:pt x="2768866" y="0"/>
                </a:lnTo>
                <a:lnTo>
                  <a:pt x="2768866" y="1015002"/>
                </a:lnTo>
                <a:lnTo>
                  <a:pt x="0" y="1015002"/>
                </a:lnTo>
                <a:lnTo>
                  <a:pt x="0" y="0"/>
                </a:lnTo>
                <a:close/>
              </a:path>
            </a:pathLst>
          </a:custGeom>
          <a:blipFill>
            <a:blip r:embed="rId12"/>
            <a:stretch>
              <a:fillRect l="0" t="0" r="0" b="0"/>
            </a:stretch>
          </a:blipFill>
        </p:spPr>
      </p:sp>
      <p:sp>
        <p:nvSpPr>
          <p:cNvPr name="Freeform 11" id="11"/>
          <p:cNvSpPr/>
          <p:nvPr/>
        </p:nvSpPr>
        <p:spPr>
          <a:xfrm flipH="false" flipV="false" rot="0">
            <a:off x="14600087" y="5684002"/>
            <a:ext cx="2108439" cy="1084532"/>
          </a:xfrm>
          <a:custGeom>
            <a:avLst/>
            <a:gdLst/>
            <a:ahLst/>
            <a:cxnLst/>
            <a:rect r="r" b="b" t="t" l="l"/>
            <a:pathLst>
              <a:path h="1084532" w="2108439">
                <a:moveTo>
                  <a:pt x="0" y="0"/>
                </a:moveTo>
                <a:lnTo>
                  <a:pt x="2108438" y="0"/>
                </a:lnTo>
                <a:lnTo>
                  <a:pt x="2108438" y="1084532"/>
                </a:lnTo>
                <a:lnTo>
                  <a:pt x="0" y="1084532"/>
                </a:lnTo>
                <a:lnTo>
                  <a:pt x="0" y="0"/>
                </a:lnTo>
                <a:close/>
              </a:path>
            </a:pathLst>
          </a:custGeom>
          <a:blipFill>
            <a:blip r:embed="rId13"/>
            <a:stretch>
              <a:fillRect l="0" t="0" r="0" b="0"/>
            </a:stretch>
          </a:blipFill>
        </p:spPr>
      </p:sp>
      <p:sp>
        <p:nvSpPr>
          <p:cNvPr name="TextBox 12" id="12"/>
          <p:cNvSpPr txBox="true"/>
          <p:nvPr/>
        </p:nvSpPr>
        <p:spPr>
          <a:xfrm rot="0">
            <a:off x="1071823" y="3797845"/>
            <a:ext cx="8784575" cy="3648711"/>
          </a:xfrm>
          <a:prstGeom prst="rect">
            <a:avLst/>
          </a:prstGeom>
        </p:spPr>
        <p:txBody>
          <a:bodyPr anchor="t" rtlCol="false" tIns="0" lIns="0" bIns="0" rIns="0">
            <a:spAutoFit/>
          </a:bodyPr>
          <a:lstStyle/>
          <a:p>
            <a:pPr algn="l">
              <a:lnSpc>
                <a:spcPts val="5799"/>
              </a:lnSpc>
            </a:pPr>
            <a:r>
              <a:rPr lang="en-US" sz="2899">
                <a:solidFill>
                  <a:srgbClr val="282204"/>
                </a:solidFill>
                <a:latin typeface="ITC Franklin Gothic LT"/>
                <a:ea typeface="ITC Franklin Gothic LT"/>
                <a:cs typeface="ITC Franklin Gothic LT"/>
                <a:sym typeface="ITC Franklin Gothic LT"/>
              </a:rPr>
              <a:t>This section presents an overview of the data cleaning code, highlighting the differences between the unoptimized version using standard Pandas and the optimized version leveraging high-performance computing techniques.</a:t>
            </a:r>
          </a:p>
        </p:txBody>
      </p:sp>
    </p:spTree>
  </p:cSld>
  <p:clrMapOvr>
    <a:masterClrMapping/>
  </p:clrMapOvr>
  <p:transition spd="slow">
    <p:cover di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33463" y="0"/>
            <a:ext cx="0" cy="3334176"/>
          </a:xfrm>
          <a:prstGeom prst="line">
            <a:avLst/>
          </a:prstGeom>
          <a:ln cap="flat" w="57150">
            <a:solidFill>
              <a:srgbClr val="4E6E81"/>
            </a:solidFill>
            <a:prstDash val="sysDash"/>
            <a:headEnd type="none" len="sm" w="sm"/>
            <a:tailEnd type="none" len="sm" w="sm"/>
          </a:ln>
        </p:spPr>
      </p:sp>
      <p:sp>
        <p:nvSpPr>
          <p:cNvPr name="Freeform 3" id="3"/>
          <p:cNvSpPr/>
          <p:nvPr/>
        </p:nvSpPr>
        <p:spPr>
          <a:xfrm flipH="false" flipV="false" rot="0">
            <a:off x="1436620" y="1485427"/>
            <a:ext cx="2568679" cy="297058"/>
          </a:xfrm>
          <a:custGeom>
            <a:avLst/>
            <a:gdLst/>
            <a:ahLst/>
            <a:cxnLst/>
            <a:rect r="r" b="b" t="t" l="l"/>
            <a:pathLst>
              <a:path h="297058" w="2568679">
                <a:moveTo>
                  <a:pt x="0" y="0"/>
                </a:moveTo>
                <a:lnTo>
                  <a:pt x="2568679" y="0"/>
                </a:lnTo>
                <a:lnTo>
                  <a:pt x="2568679" y="297058"/>
                </a:lnTo>
                <a:lnTo>
                  <a:pt x="0" y="297058"/>
                </a:lnTo>
                <a:lnTo>
                  <a:pt x="0" y="0"/>
                </a:lnTo>
                <a:close/>
              </a:path>
            </a:pathLst>
          </a:custGeom>
          <a:blipFill>
            <a:blip r:embed="rId2"/>
            <a:stretch>
              <a:fillRect l="0" t="0" r="0" b="0"/>
            </a:stretch>
          </a:blipFill>
        </p:spPr>
      </p:sp>
      <p:sp>
        <p:nvSpPr>
          <p:cNvPr name="Freeform 4" id="4"/>
          <p:cNvSpPr/>
          <p:nvPr/>
        </p:nvSpPr>
        <p:spPr>
          <a:xfrm flipH="false" flipV="false" rot="0">
            <a:off x="514696" y="9258300"/>
            <a:ext cx="6981206" cy="297978"/>
          </a:xfrm>
          <a:custGeom>
            <a:avLst/>
            <a:gdLst/>
            <a:ahLst/>
            <a:cxnLst/>
            <a:rect r="r" b="b" t="t" l="l"/>
            <a:pathLst>
              <a:path h="297978" w="6981206">
                <a:moveTo>
                  <a:pt x="0" y="0"/>
                </a:moveTo>
                <a:lnTo>
                  <a:pt x="6981206" y="0"/>
                </a:lnTo>
                <a:lnTo>
                  <a:pt x="6981206" y="297978"/>
                </a:lnTo>
                <a:lnTo>
                  <a:pt x="0" y="297978"/>
                </a:lnTo>
                <a:lnTo>
                  <a:pt x="0" y="0"/>
                </a:lnTo>
                <a:close/>
              </a:path>
            </a:pathLst>
          </a:custGeom>
          <a:blipFill>
            <a:blip r:embed="rId3"/>
            <a:stretch>
              <a:fillRect l="0" t="0" r="0" b="0"/>
            </a:stretch>
          </a:blipFill>
        </p:spPr>
      </p:sp>
      <p:sp>
        <p:nvSpPr>
          <p:cNvPr name="Freeform 5" id="5"/>
          <p:cNvSpPr/>
          <p:nvPr/>
        </p:nvSpPr>
        <p:spPr>
          <a:xfrm flipH="false" flipV="false" rot="0">
            <a:off x="6465820" y="9690762"/>
            <a:ext cx="7542646" cy="465130"/>
          </a:xfrm>
          <a:custGeom>
            <a:avLst/>
            <a:gdLst/>
            <a:ahLst/>
            <a:cxnLst/>
            <a:rect r="r" b="b" t="t" l="l"/>
            <a:pathLst>
              <a:path h="465130" w="7542646">
                <a:moveTo>
                  <a:pt x="0" y="0"/>
                </a:moveTo>
                <a:lnTo>
                  <a:pt x="7542646" y="0"/>
                </a:lnTo>
                <a:lnTo>
                  <a:pt x="7542646" y="465130"/>
                </a:lnTo>
                <a:lnTo>
                  <a:pt x="0" y="465130"/>
                </a:lnTo>
                <a:lnTo>
                  <a:pt x="0" y="0"/>
                </a:lnTo>
                <a:close/>
              </a:path>
            </a:pathLst>
          </a:custGeom>
          <a:blipFill>
            <a:blip r:embed="rId4"/>
            <a:stretch>
              <a:fillRect l="0" t="0" r="0" b="0"/>
            </a:stretch>
          </a:blipFill>
        </p:spPr>
      </p:sp>
      <p:sp>
        <p:nvSpPr>
          <p:cNvPr name="Freeform 6" id="6"/>
          <p:cNvSpPr/>
          <p:nvPr/>
        </p:nvSpPr>
        <p:spPr>
          <a:xfrm flipH="false" flipV="false" rot="0">
            <a:off x="10399630" y="9061648"/>
            <a:ext cx="7650793" cy="552914"/>
          </a:xfrm>
          <a:custGeom>
            <a:avLst/>
            <a:gdLst/>
            <a:ahLst/>
            <a:cxnLst/>
            <a:rect r="r" b="b" t="t" l="l"/>
            <a:pathLst>
              <a:path h="552914" w="7650793">
                <a:moveTo>
                  <a:pt x="0" y="0"/>
                </a:moveTo>
                <a:lnTo>
                  <a:pt x="7650793" y="0"/>
                </a:lnTo>
                <a:lnTo>
                  <a:pt x="7650793" y="552914"/>
                </a:lnTo>
                <a:lnTo>
                  <a:pt x="0" y="552914"/>
                </a:lnTo>
                <a:lnTo>
                  <a:pt x="0" y="0"/>
                </a:lnTo>
                <a:close/>
              </a:path>
            </a:pathLst>
          </a:custGeom>
          <a:blipFill>
            <a:blip r:embed="rId5"/>
            <a:stretch>
              <a:fillRect l="0" t="0" r="0" b="0"/>
            </a:stretch>
          </a:blipFill>
        </p:spPr>
      </p:sp>
      <p:sp>
        <p:nvSpPr>
          <p:cNvPr name="TextBox 7" id="7"/>
          <p:cNvSpPr txBox="true"/>
          <p:nvPr/>
        </p:nvSpPr>
        <p:spPr>
          <a:xfrm rot="0">
            <a:off x="1379470" y="734735"/>
            <a:ext cx="15529061" cy="10763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5.2.1 SWIFTER</a:t>
            </a:r>
          </a:p>
        </p:txBody>
      </p:sp>
      <p:sp>
        <p:nvSpPr>
          <p:cNvPr name="TextBox 8" id="8"/>
          <p:cNvSpPr txBox="true"/>
          <p:nvPr/>
        </p:nvSpPr>
        <p:spPr>
          <a:xfrm rot="0">
            <a:off x="1379470" y="3465699"/>
            <a:ext cx="4775418" cy="797553"/>
          </a:xfrm>
          <a:prstGeom prst="rect">
            <a:avLst/>
          </a:prstGeom>
        </p:spPr>
        <p:txBody>
          <a:bodyPr anchor="t" rtlCol="false" tIns="0" lIns="0" bIns="0" rIns="0">
            <a:spAutoFit/>
          </a:bodyPr>
          <a:lstStyle/>
          <a:p>
            <a:pPr algn="ctr" marL="0" indent="0" lvl="0">
              <a:lnSpc>
                <a:spcPts val="3080"/>
              </a:lnSpc>
            </a:pPr>
            <a:r>
              <a:rPr lang="en-US" b="true" sz="2200" spc="110">
                <a:solidFill>
                  <a:srgbClr val="A79E9C"/>
                </a:solidFill>
                <a:latin typeface="Helios Extended Bold"/>
                <a:ea typeface="Helios Extended Bold"/>
                <a:cs typeface="Helios Extended Bold"/>
                <a:sym typeface="Helios Extended Bold"/>
              </a:rPr>
              <a:t>PARALLEL PROCESSING (MULTICORE EXECUTION)</a:t>
            </a:r>
          </a:p>
        </p:txBody>
      </p:sp>
      <p:sp>
        <p:nvSpPr>
          <p:cNvPr name="TextBox 9" id="9"/>
          <p:cNvSpPr txBox="true"/>
          <p:nvPr/>
        </p:nvSpPr>
        <p:spPr>
          <a:xfrm rot="0">
            <a:off x="6756291" y="3465699"/>
            <a:ext cx="4775418" cy="1593850"/>
          </a:xfrm>
          <a:prstGeom prst="rect">
            <a:avLst/>
          </a:prstGeom>
        </p:spPr>
        <p:txBody>
          <a:bodyPr anchor="t" rtlCol="false" tIns="0" lIns="0" bIns="0" rIns="0">
            <a:spAutoFit/>
          </a:bodyPr>
          <a:lstStyle/>
          <a:p>
            <a:pPr algn="ctr" marL="0" indent="0" lvl="0">
              <a:lnSpc>
                <a:spcPts val="3079"/>
              </a:lnSpc>
            </a:pPr>
            <a:r>
              <a:rPr lang="en-US" b="true" sz="2199" spc="109">
                <a:solidFill>
                  <a:srgbClr val="A79E9C"/>
                </a:solidFill>
                <a:latin typeface="Helios Extended Bold"/>
                <a:ea typeface="Helios Extended Bold"/>
                <a:cs typeface="Helios Extended Bold"/>
                <a:sym typeface="Helios Extended Bold"/>
              </a:rPr>
              <a:t>PERFORMANCE BENCHMARKING (EXECUTION TIME &amp; THROUGHPUT)</a:t>
            </a:r>
          </a:p>
        </p:txBody>
      </p:sp>
      <p:sp>
        <p:nvSpPr>
          <p:cNvPr name="TextBox 10" id="10"/>
          <p:cNvSpPr txBox="true"/>
          <p:nvPr/>
        </p:nvSpPr>
        <p:spPr>
          <a:xfrm rot="0">
            <a:off x="1379470" y="1925895"/>
            <a:ext cx="15529061" cy="1108710"/>
          </a:xfrm>
          <a:prstGeom prst="rect">
            <a:avLst/>
          </a:prstGeom>
        </p:spPr>
        <p:txBody>
          <a:bodyPr anchor="t" rtlCol="false" tIns="0" lIns="0" bIns="0" rIns="0">
            <a:spAutoFit/>
          </a:bodyPr>
          <a:lstStyle/>
          <a:p>
            <a:pPr algn="ctr" marL="0" indent="0" lvl="0">
              <a:lnSpc>
                <a:spcPts val="2940"/>
              </a:lnSpc>
              <a:spcBef>
                <a:spcPct val="0"/>
              </a:spcBef>
            </a:pPr>
            <a:r>
              <a:rPr lang="en-US" sz="2100" spc="210">
                <a:solidFill>
                  <a:srgbClr val="000000"/>
                </a:solidFill>
                <a:latin typeface="Lato"/>
                <a:ea typeface="Lato"/>
                <a:cs typeface="Lato"/>
                <a:sym typeface="Lato"/>
              </a:rPr>
              <a:t>Pandas .apply() is convenient but slow for large datasets where it processes data row by row, sequentially. Swifter solves this by automatically applying parallelization or vectorization, depending on the task’s complexity. You get faster execution without needing to rewrite your logic or switch frameworks.</a:t>
            </a:r>
          </a:p>
        </p:txBody>
      </p:sp>
      <p:sp>
        <p:nvSpPr>
          <p:cNvPr name="TextBox 11" id="11"/>
          <p:cNvSpPr txBox="true"/>
          <p:nvPr/>
        </p:nvSpPr>
        <p:spPr>
          <a:xfrm rot="0">
            <a:off x="1379470" y="4434702"/>
            <a:ext cx="4775418" cy="78930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CONVERT ‘DATE’ COLUMN EFFICIENTLY</a:t>
            </a:r>
          </a:p>
        </p:txBody>
      </p:sp>
      <p:sp>
        <p:nvSpPr>
          <p:cNvPr name="TextBox 12" id="12"/>
          <p:cNvSpPr txBox="true"/>
          <p:nvPr/>
        </p:nvSpPr>
        <p:spPr>
          <a:xfrm rot="0">
            <a:off x="6756291" y="5230962"/>
            <a:ext cx="4775418" cy="78930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MEASURE HOW FAST DATA CLEANING RUNS</a:t>
            </a:r>
          </a:p>
        </p:txBody>
      </p:sp>
      <p:sp>
        <p:nvSpPr>
          <p:cNvPr name="TextBox 13" id="13"/>
          <p:cNvSpPr txBox="true"/>
          <p:nvPr/>
        </p:nvSpPr>
        <p:spPr>
          <a:xfrm rot="0">
            <a:off x="12131784" y="4434702"/>
            <a:ext cx="4775418" cy="118935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TRACK CPU AND MEMORY USED DURING SWIFTER EXECUTION</a:t>
            </a:r>
          </a:p>
        </p:txBody>
      </p:sp>
      <p:sp>
        <p:nvSpPr>
          <p:cNvPr name="TextBox 14" id="14"/>
          <p:cNvSpPr txBox="true"/>
          <p:nvPr/>
        </p:nvSpPr>
        <p:spPr>
          <a:xfrm rot="0">
            <a:off x="1379470" y="5357357"/>
            <a:ext cx="4775418" cy="3584575"/>
          </a:xfrm>
          <a:prstGeom prst="rect">
            <a:avLst/>
          </a:prstGeom>
        </p:spPr>
        <p:txBody>
          <a:bodyPr anchor="t" rtlCol="false" tIns="0" lIns="0" bIns="0" rIns="0">
            <a:spAutoFit/>
          </a:bodyPr>
          <a:lstStyle/>
          <a:p>
            <a:pPr algn="ctr">
              <a:lnSpc>
                <a:spcPts val="3200"/>
              </a:lnSpc>
            </a:pPr>
            <a:r>
              <a:rPr lang="en-US" sz="2000" spc="200">
                <a:solidFill>
                  <a:srgbClr val="000000"/>
                </a:solidFill>
                <a:latin typeface="Lato"/>
                <a:ea typeface="Lato"/>
                <a:cs typeface="Lato"/>
                <a:sym typeface="Lato"/>
              </a:rPr>
              <a:t>In Pandas, .apply() runs row-by-row using a single CPU core which slow for large datasets. .swifter.apply() parallelizes this operation across multiple CPU cores, dramatically reducing runtime while keeping the same function logic.</a:t>
            </a:r>
          </a:p>
          <a:p>
            <a:pPr algn="ctr" marL="0" indent="0" lvl="0">
              <a:lnSpc>
                <a:spcPts val="3200"/>
              </a:lnSpc>
            </a:pPr>
          </a:p>
        </p:txBody>
      </p:sp>
      <p:sp>
        <p:nvSpPr>
          <p:cNvPr name="TextBox 15" id="15"/>
          <p:cNvSpPr txBox="true"/>
          <p:nvPr/>
        </p:nvSpPr>
        <p:spPr>
          <a:xfrm rot="0">
            <a:off x="6756291" y="6153580"/>
            <a:ext cx="4775418" cy="3184525"/>
          </a:xfrm>
          <a:prstGeom prst="rect">
            <a:avLst/>
          </a:prstGeom>
        </p:spPr>
        <p:txBody>
          <a:bodyPr anchor="t" rtlCol="false" tIns="0" lIns="0" bIns="0" rIns="0">
            <a:spAutoFit/>
          </a:bodyPr>
          <a:lstStyle/>
          <a:p>
            <a:pPr algn="ctr">
              <a:lnSpc>
                <a:spcPts val="3200"/>
              </a:lnSpc>
            </a:pPr>
            <a:r>
              <a:rPr lang="en-US" sz="2000" spc="200">
                <a:solidFill>
                  <a:srgbClr val="000000"/>
                </a:solidFill>
                <a:latin typeface="Lato"/>
                <a:ea typeface="Lato"/>
                <a:cs typeface="Lato"/>
                <a:sym typeface="Lato"/>
              </a:rPr>
              <a:t>Swifter optimization is tracked using time.time() before and after execution. This allows you to calculate execution time  throughput. This shows the real speedup achieved with Swifter vs. traditional Pandas.</a:t>
            </a:r>
          </a:p>
          <a:p>
            <a:pPr algn="ctr" marL="0" indent="0" lvl="0">
              <a:lnSpc>
                <a:spcPts val="3200"/>
              </a:lnSpc>
            </a:pPr>
          </a:p>
        </p:txBody>
      </p:sp>
      <p:sp>
        <p:nvSpPr>
          <p:cNvPr name="TextBox 16" id="16"/>
          <p:cNvSpPr txBox="true"/>
          <p:nvPr/>
        </p:nvSpPr>
        <p:spPr>
          <a:xfrm rot="0">
            <a:off x="12133113" y="5757407"/>
            <a:ext cx="4775418" cy="3184525"/>
          </a:xfrm>
          <a:prstGeom prst="rect">
            <a:avLst/>
          </a:prstGeom>
        </p:spPr>
        <p:txBody>
          <a:bodyPr anchor="t" rtlCol="false" tIns="0" lIns="0" bIns="0" rIns="0">
            <a:spAutoFit/>
          </a:bodyPr>
          <a:lstStyle/>
          <a:p>
            <a:pPr algn="ctr">
              <a:lnSpc>
                <a:spcPts val="3200"/>
              </a:lnSpc>
            </a:pPr>
            <a:r>
              <a:rPr lang="en-US" sz="2000" spc="200">
                <a:solidFill>
                  <a:srgbClr val="000000"/>
                </a:solidFill>
                <a:latin typeface="Lato"/>
                <a:ea typeface="Lato"/>
                <a:cs typeface="Lato"/>
                <a:sym typeface="Lato"/>
              </a:rPr>
              <a:t>Using psutil, you can monitor</a:t>
            </a:r>
          </a:p>
          <a:p>
            <a:pPr algn="ctr">
              <a:lnSpc>
                <a:spcPts val="3200"/>
              </a:lnSpc>
            </a:pPr>
            <a:r>
              <a:rPr lang="en-US" sz="2000" spc="200">
                <a:solidFill>
                  <a:srgbClr val="000000"/>
                </a:solidFill>
                <a:latin typeface="Lato"/>
                <a:ea typeface="Lato"/>
                <a:cs typeface="Lato"/>
                <a:sym typeface="Lato"/>
              </a:rPr>
              <a:t>CPU usage (see if multicore is being utilized) and memory usage (ensure large datasets don’t consume too much RAM)</a:t>
            </a:r>
          </a:p>
          <a:p>
            <a:pPr algn="ctr" marL="0" indent="0" lvl="0">
              <a:lnSpc>
                <a:spcPts val="3200"/>
              </a:lnSpc>
            </a:pPr>
            <a:r>
              <a:rPr lang="en-US" sz="2000" spc="200">
                <a:solidFill>
                  <a:srgbClr val="000000"/>
                </a:solidFill>
                <a:latin typeface="Lato"/>
                <a:ea typeface="Lato"/>
                <a:cs typeface="Lato"/>
                <a:sym typeface="Lato"/>
              </a:rPr>
              <a:t>Confirms Swifter’s efficiency is not only fast but also resource-aware.</a:t>
            </a:r>
          </a:p>
        </p:txBody>
      </p:sp>
      <p:sp>
        <p:nvSpPr>
          <p:cNvPr name="TextBox 17" id="17"/>
          <p:cNvSpPr txBox="true"/>
          <p:nvPr/>
        </p:nvSpPr>
        <p:spPr>
          <a:xfrm rot="0">
            <a:off x="12131784" y="3465699"/>
            <a:ext cx="4775418" cy="797560"/>
          </a:xfrm>
          <a:prstGeom prst="rect">
            <a:avLst/>
          </a:prstGeom>
        </p:spPr>
        <p:txBody>
          <a:bodyPr anchor="t" rtlCol="false" tIns="0" lIns="0" bIns="0" rIns="0">
            <a:spAutoFit/>
          </a:bodyPr>
          <a:lstStyle/>
          <a:p>
            <a:pPr algn="ctr" marL="0" indent="0" lvl="0">
              <a:lnSpc>
                <a:spcPts val="3079"/>
              </a:lnSpc>
            </a:pPr>
            <a:r>
              <a:rPr lang="en-US" b="true" sz="2199" spc="109">
                <a:solidFill>
                  <a:srgbClr val="A79E9C"/>
                </a:solidFill>
                <a:latin typeface="Helios Extended Bold"/>
                <a:ea typeface="Helios Extended Bold"/>
                <a:cs typeface="Helios Extended Bold"/>
                <a:sym typeface="Helios Extended Bold"/>
              </a:rPr>
              <a:t>RESOURCE MONITORING (CPU &amp; MEMORY USAGE)</a:t>
            </a:r>
          </a:p>
        </p:txBody>
      </p:sp>
    </p:spTree>
  </p:cSld>
  <p:clrMapOvr>
    <a:masterClrMapping/>
  </p:clrMapOvr>
  <p:transition spd="slow">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1028700" y="2282235"/>
            <a:ext cx="16230600" cy="6412523"/>
            <a:chOff x="0" y="0"/>
            <a:chExt cx="4274726" cy="1688895"/>
          </a:xfrm>
        </p:grpSpPr>
        <p:sp>
          <p:nvSpPr>
            <p:cNvPr name="Freeform 3" id="3"/>
            <p:cNvSpPr/>
            <p:nvPr/>
          </p:nvSpPr>
          <p:spPr>
            <a:xfrm flipH="false" flipV="false" rot="0">
              <a:off x="0" y="0"/>
              <a:ext cx="4274726" cy="1688895"/>
            </a:xfrm>
            <a:custGeom>
              <a:avLst/>
              <a:gdLst/>
              <a:ahLst/>
              <a:cxnLst/>
              <a:rect r="r" b="b" t="t" l="l"/>
              <a:pathLst>
                <a:path h="1688895" w="4274726">
                  <a:moveTo>
                    <a:pt x="23850" y="0"/>
                  </a:moveTo>
                  <a:lnTo>
                    <a:pt x="4250876" y="0"/>
                  </a:lnTo>
                  <a:cubicBezTo>
                    <a:pt x="4257201" y="0"/>
                    <a:pt x="4263268" y="2513"/>
                    <a:pt x="4267741" y="6985"/>
                  </a:cubicBezTo>
                  <a:cubicBezTo>
                    <a:pt x="4272213" y="11458"/>
                    <a:pt x="4274726" y="17524"/>
                    <a:pt x="4274726" y="23850"/>
                  </a:cubicBezTo>
                  <a:lnTo>
                    <a:pt x="4274726" y="1665045"/>
                  </a:lnTo>
                  <a:cubicBezTo>
                    <a:pt x="4274726" y="1671371"/>
                    <a:pt x="4272213" y="1677437"/>
                    <a:pt x="4267741" y="1681910"/>
                  </a:cubicBezTo>
                  <a:cubicBezTo>
                    <a:pt x="4263268" y="1686382"/>
                    <a:pt x="4257201" y="1688895"/>
                    <a:pt x="4250876" y="1688895"/>
                  </a:cubicBezTo>
                  <a:lnTo>
                    <a:pt x="23850" y="1688895"/>
                  </a:lnTo>
                  <a:cubicBezTo>
                    <a:pt x="17524" y="1688895"/>
                    <a:pt x="11458" y="1686382"/>
                    <a:pt x="6985" y="1681910"/>
                  </a:cubicBezTo>
                  <a:cubicBezTo>
                    <a:pt x="2513" y="1677437"/>
                    <a:pt x="0" y="1671371"/>
                    <a:pt x="0" y="1665045"/>
                  </a:cubicBezTo>
                  <a:lnTo>
                    <a:pt x="0" y="23850"/>
                  </a:lnTo>
                  <a:cubicBezTo>
                    <a:pt x="0" y="17524"/>
                    <a:pt x="2513" y="11458"/>
                    <a:pt x="6985" y="6985"/>
                  </a:cubicBezTo>
                  <a:cubicBezTo>
                    <a:pt x="11458" y="2513"/>
                    <a:pt x="17524" y="0"/>
                    <a:pt x="23850" y="0"/>
                  </a:cubicBezTo>
                  <a:close/>
                </a:path>
              </a:pathLst>
            </a:custGeom>
            <a:solidFill>
              <a:srgbClr val="097D4C"/>
            </a:solidFill>
          </p:spPr>
        </p:sp>
        <p:sp>
          <p:nvSpPr>
            <p:cNvPr name="TextBox 4" id="4"/>
            <p:cNvSpPr txBox="true"/>
            <p:nvPr/>
          </p:nvSpPr>
          <p:spPr>
            <a:xfrm>
              <a:off x="0" y="-95250"/>
              <a:ext cx="4274726" cy="1784145"/>
            </a:xfrm>
            <a:prstGeom prst="rect">
              <a:avLst/>
            </a:prstGeom>
          </p:spPr>
          <p:txBody>
            <a:bodyPr anchor="ctr" rtlCol="false" tIns="50800" lIns="50800" bIns="50800" rIns="50800"/>
            <a:lstStyle/>
            <a:p>
              <a:pPr algn="ctr">
                <a:lnSpc>
                  <a:spcPts val="3051"/>
                </a:lnSpc>
              </a:pPr>
            </a:p>
          </p:txBody>
        </p:sp>
      </p:grpSp>
      <p:grpSp>
        <p:nvGrpSpPr>
          <p:cNvPr name="Group 5" id="5"/>
          <p:cNvGrpSpPr/>
          <p:nvPr/>
        </p:nvGrpSpPr>
        <p:grpSpPr>
          <a:xfrm rot="0">
            <a:off x="-3482030" y="9663979"/>
            <a:ext cx="25252060" cy="623021"/>
            <a:chOff x="0" y="0"/>
            <a:chExt cx="33669413" cy="830695"/>
          </a:xfrm>
        </p:grpSpPr>
        <p:grpSp>
          <p:nvGrpSpPr>
            <p:cNvPr name="Group 6" id="6"/>
            <p:cNvGrpSpPr/>
            <p:nvPr/>
          </p:nvGrpSpPr>
          <p:grpSpPr>
            <a:xfrm rot="0">
              <a:off x="0" y="0"/>
              <a:ext cx="415347" cy="41534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 id="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9" id="9"/>
            <p:cNvGrpSpPr/>
            <p:nvPr/>
          </p:nvGrpSpPr>
          <p:grpSpPr>
            <a:xfrm rot="0">
              <a:off x="415347" y="415347"/>
              <a:ext cx="415347" cy="4153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 id="1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2" id="12"/>
            <p:cNvGrpSpPr/>
            <p:nvPr/>
          </p:nvGrpSpPr>
          <p:grpSpPr>
            <a:xfrm rot="0">
              <a:off x="830695" y="0"/>
              <a:ext cx="415347" cy="41534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 id="1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5" id="15"/>
            <p:cNvGrpSpPr/>
            <p:nvPr/>
          </p:nvGrpSpPr>
          <p:grpSpPr>
            <a:xfrm rot="0">
              <a:off x="1246042" y="415347"/>
              <a:ext cx="415347" cy="4153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7" id="1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8" id="18"/>
            <p:cNvGrpSpPr/>
            <p:nvPr/>
          </p:nvGrpSpPr>
          <p:grpSpPr>
            <a:xfrm rot="0">
              <a:off x="1661389" y="0"/>
              <a:ext cx="415347" cy="41534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0" id="2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1" id="21"/>
            <p:cNvGrpSpPr/>
            <p:nvPr/>
          </p:nvGrpSpPr>
          <p:grpSpPr>
            <a:xfrm rot="0">
              <a:off x="2076736" y="415347"/>
              <a:ext cx="415347" cy="41534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3" id="2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4" id="24"/>
            <p:cNvGrpSpPr/>
            <p:nvPr/>
          </p:nvGrpSpPr>
          <p:grpSpPr>
            <a:xfrm rot="0">
              <a:off x="2492084" y="0"/>
              <a:ext cx="415347" cy="41534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6" id="2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7" id="27"/>
            <p:cNvGrpSpPr/>
            <p:nvPr/>
          </p:nvGrpSpPr>
          <p:grpSpPr>
            <a:xfrm rot="0">
              <a:off x="2907431" y="415347"/>
              <a:ext cx="415347" cy="41534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9" id="2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30" id="30"/>
            <p:cNvGrpSpPr/>
            <p:nvPr/>
          </p:nvGrpSpPr>
          <p:grpSpPr>
            <a:xfrm rot="0">
              <a:off x="3322778" y="0"/>
              <a:ext cx="415347" cy="41534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2" id="3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33" id="33"/>
            <p:cNvGrpSpPr/>
            <p:nvPr/>
          </p:nvGrpSpPr>
          <p:grpSpPr>
            <a:xfrm rot="0">
              <a:off x="3738125" y="415347"/>
              <a:ext cx="415347" cy="41534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5" id="3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36" id="36"/>
            <p:cNvGrpSpPr/>
            <p:nvPr/>
          </p:nvGrpSpPr>
          <p:grpSpPr>
            <a:xfrm rot="0">
              <a:off x="4153473" y="0"/>
              <a:ext cx="415347" cy="41534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38" id="3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39" id="39"/>
            <p:cNvGrpSpPr/>
            <p:nvPr/>
          </p:nvGrpSpPr>
          <p:grpSpPr>
            <a:xfrm rot="0">
              <a:off x="4568820" y="415347"/>
              <a:ext cx="415347" cy="41534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1" id="4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42" id="42"/>
            <p:cNvGrpSpPr/>
            <p:nvPr/>
          </p:nvGrpSpPr>
          <p:grpSpPr>
            <a:xfrm rot="0">
              <a:off x="4984167" y="0"/>
              <a:ext cx="415347" cy="41534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4" id="4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45" id="45"/>
            <p:cNvGrpSpPr/>
            <p:nvPr/>
          </p:nvGrpSpPr>
          <p:grpSpPr>
            <a:xfrm rot="0">
              <a:off x="5399514" y="415347"/>
              <a:ext cx="415347" cy="41534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47" id="4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48" id="48"/>
            <p:cNvGrpSpPr/>
            <p:nvPr/>
          </p:nvGrpSpPr>
          <p:grpSpPr>
            <a:xfrm rot="0">
              <a:off x="5814862" y="0"/>
              <a:ext cx="415347" cy="415347"/>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0" id="5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51" id="51"/>
            <p:cNvGrpSpPr/>
            <p:nvPr/>
          </p:nvGrpSpPr>
          <p:grpSpPr>
            <a:xfrm rot="0">
              <a:off x="6230209" y="415347"/>
              <a:ext cx="415347" cy="415347"/>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3" id="5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54" id="54"/>
            <p:cNvGrpSpPr/>
            <p:nvPr/>
          </p:nvGrpSpPr>
          <p:grpSpPr>
            <a:xfrm rot="0">
              <a:off x="6645556" y="0"/>
              <a:ext cx="415347" cy="415347"/>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6" id="5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57" id="57"/>
            <p:cNvGrpSpPr/>
            <p:nvPr/>
          </p:nvGrpSpPr>
          <p:grpSpPr>
            <a:xfrm rot="0">
              <a:off x="7060904" y="415347"/>
              <a:ext cx="415347" cy="41534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59" id="5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60" id="60"/>
            <p:cNvGrpSpPr/>
            <p:nvPr/>
          </p:nvGrpSpPr>
          <p:grpSpPr>
            <a:xfrm rot="0">
              <a:off x="7476251" y="0"/>
              <a:ext cx="415347" cy="41534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2" id="6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63" id="63"/>
            <p:cNvGrpSpPr/>
            <p:nvPr/>
          </p:nvGrpSpPr>
          <p:grpSpPr>
            <a:xfrm rot="0">
              <a:off x="7891598" y="415347"/>
              <a:ext cx="415347" cy="41534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5" id="6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66" id="66"/>
            <p:cNvGrpSpPr/>
            <p:nvPr/>
          </p:nvGrpSpPr>
          <p:grpSpPr>
            <a:xfrm rot="0">
              <a:off x="8306945" y="0"/>
              <a:ext cx="415347" cy="415347"/>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68" id="6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69" id="69"/>
            <p:cNvGrpSpPr/>
            <p:nvPr/>
          </p:nvGrpSpPr>
          <p:grpSpPr>
            <a:xfrm rot="0">
              <a:off x="8722293" y="415347"/>
              <a:ext cx="415347" cy="415347"/>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1" id="7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72" id="72"/>
            <p:cNvGrpSpPr/>
            <p:nvPr/>
          </p:nvGrpSpPr>
          <p:grpSpPr>
            <a:xfrm rot="0">
              <a:off x="9137640" y="0"/>
              <a:ext cx="415347" cy="415347"/>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4" id="7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75" id="75"/>
            <p:cNvGrpSpPr/>
            <p:nvPr/>
          </p:nvGrpSpPr>
          <p:grpSpPr>
            <a:xfrm rot="0">
              <a:off x="9552987" y="415347"/>
              <a:ext cx="415347" cy="415347"/>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77" id="7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78" id="78"/>
            <p:cNvGrpSpPr/>
            <p:nvPr/>
          </p:nvGrpSpPr>
          <p:grpSpPr>
            <a:xfrm rot="0">
              <a:off x="9968334" y="0"/>
              <a:ext cx="415347" cy="415347"/>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0" id="8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81" id="81"/>
            <p:cNvGrpSpPr/>
            <p:nvPr/>
          </p:nvGrpSpPr>
          <p:grpSpPr>
            <a:xfrm rot="0">
              <a:off x="10383682" y="415347"/>
              <a:ext cx="415347" cy="415347"/>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3" id="8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84" id="84"/>
            <p:cNvGrpSpPr/>
            <p:nvPr/>
          </p:nvGrpSpPr>
          <p:grpSpPr>
            <a:xfrm rot="0">
              <a:off x="10799029" y="0"/>
              <a:ext cx="415347" cy="415347"/>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6" id="8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87" id="87"/>
            <p:cNvGrpSpPr/>
            <p:nvPr/>
          </p:nvGrpSpPr>
          <p:grpSpPr>
            <a:xfrm rot="0">
              <a:off x="13285062" y="0"/>
              <a:ext cx="415347" cy="415347"/>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89" id="8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90" id="90"/>
            <p:cNvGrpSpPr/>
            <p:nvPr/>
          </p:nvGrpSpPr>
          <p:grpSpPr>
            <a:xfrm rot="0">
              <a:off x="11214376" y="415347"/>
              <a:ext cx="415347" cy="415347"/>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2" id="9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93" id="93"/>
            <p:cNvGrpSpPr/>
            <p:nvPr/>
          </p:nvGrpSpPr>
          <p:grpSpPr>
            <a:xfrm rot="0">
              <a:off x="13700409" y="415347"/>
              <a:ext cx="415347" cy="415347"/>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5" id="9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96" id="96"/>
            <p:cNvGrpSpPr/>
            <p:nvPr/>
          </p:nvGrpSpPr>
          <p:grpSpPr>
            <a:xfrm rot="0">
              <a:off x="11629723" y="0"/>
              <a:ext cx="415347" cy="415347"/>
              <a:chOff x="0" y="0"/>
              <a:chExt cx="812800" cy="812800"/>
            </a:xfrm>
          </p:grpSpPr>
          <p:sp>
            <p:nvSpPr>
              <p:cNvPr name="Freeform 97" id="9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98" id="9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99" id="99"/>
            <p:cNvGrpSpPr/>
            <p:nvPr/>
          </p:nvGrpSpPr>
          <p:grpSpPr>
            <a:xfrm rot="0">
              <a:off x="14115756" y="0"/>
              <a:ext cx="415347" cy="415347"/>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1" id="10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02" id="102"/>
            <p:cNvGrpSpPr/>
            <p:nvPr/>
          </p:nvGrpSpPr>
          <p:grpSpPr>
            <a:xfrm rot="0">
              <a:off x="15771095" y="0"/>
              <a:ext cx="415347" cy="415347"/>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4" id="10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05" id="105"/>
            <p:cNvGrpSpPr/>
            <p:nvPr/>
          </p:nvGrpSpPr>
          <p:grpSpPr>
            <a:xfrm rot="0">
              <a:off x="12045071" y="415347"/>
              <a:ext cx="415347" cy="415347"/>
              <a:chOff x="0" y="0"/>
              <a:chExt cx="812800" cy="812800"/>
            </a:xfrm>
          </p:grpSpPr>
          <p:sp>
            <p:nvSpPr>
              <p:cNvPr name="Freeform 106" id="10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07" id="10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08" id="108"/>
            <p:cNvGrpSpPr/>
            <p:nvPr/>
          </p:nvGrpSpPr>
          <p:grpSpPr>
            <a:xfrm rot="0">
              <a:off x="14531104" y="415347"/>
              <a:ext cx="415347" cy="415347"/>
              <a:chOff x="0" y="0"/>
              <a:chExt cx="812800" cy="812800"/>
            </a:xfrm>
          </p:grpSpPr>
          <p:sp>
            <p:nvSpPr>
              <p:cNvPr name="Freeform 109" id="10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0" id="11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11" id="111"/>
            <p:cNvGrpSpPr/>
            <p:nvPr/>
          </p:nvGrpSpPr>
          <p:grpSpPr>
            <a:xfrm rot="0">
              <a:off x="16186442" y="415347"/>
              <a:ext cx="415347" cy="415347"/>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3" id="11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14" id="114"/>
            <p:cNvGrpSpPr/>
            <p:nvPr/>
          </p:nvGrpSpPr>
          <p:grpSpPr>
            <a:xfrm rot="0">
              <a:off x="12460418" y="0"/>
              <a:ext cx="415347" cy="415347"/>
              <a:chOff x="0" y="0"/>
              <a:chExt cx="812800" cy="812800"/>
            </a:xfrm>
          </p:grpSpPr>
          <p:sp>
            <p:nvSpPr>
              <p:cNvPr name="Freeform 115" id="1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6" id="11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17" id="117"/>
            <p:cNvGrpSpPr/>
            <p:nvPr/>
          </p:nvGrpSpPr>
          <p:grpSpPr>
            <a:xfrm rot="0">
              <a:off x="14946451" y="0"/>
              <a:ext cx="415347" cy="415347"/>
              <a:chOff x="0" y="0"/>
              <a:chExt cx="812800" cy="812800"/>
            </a:xfrm>
          </p:grpSpPr>
          <p:sp>
            <p:nvSpPr>
              <p:cNvPr name="Freeform 118" id="1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19" id="11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20" id="120"/>
            <p:cNvGrpSpPr/>
            <p:nvPr/>
          </p:nvGrpSpPr>
          <p:grpSpPr>
            <a:xfrm rot="0">
              <a:off x="16601789" y="0"/>
              <a:ext cx="415347" cy="415347"/>
              <a:chOff x="0" y="0"/>
              <a:chExt cx="812800" cy="812800"/>
            </a:xfrm>
          </p:grpSpPr>
          <p:sp>
            <p:nvSpPr>
              <p:cNvPr name="Freeform 121" id="1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2" id="12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23" id="123"/>
            <p:cNvGrpSpPr/>
            <p:nvPr/>
          </p:nvGrpSpPr>
          <p:grpSpPr>
            <a:xfrm rot="0">
              <a:off x="12875765" y="415347"/>
              <a:ext cx="415347" cy="415347"/>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5" id="12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26" id="126"/>
            <p:cNvGrpSpPr/>
            <p:nvPr/>
          </p:nvGrpSpPr>
          <p:grpSpPr>
            <a:xfrm rot="0">
              <a:off x="15361798" y="415347"/>
              <a:ext cx="415347" cy="415347"/>
              <a:chOff x="0" y="0"/>
              <a:chExt cx="812800" cy="812800"/>
            </a:xfrm>
          </p:grpSpPr>
          <p:sp>
            <p:nvSpPr>
              <p:cNvPr name="Freeform 127" id="1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28" id="12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29" id="129"/>
            <p:cNvGrpSpPr/>
            <p:nvPr/>
          </p:nvGrpSpPr>
          <p:grpSpPr>
            <a:xfrm rot="0">
              <a:off x="16652277" y="0"/>
              <a:ext cx="415347" cy="415347"/>
              <a:chOff x="0" y="0"/>
              <a:chExt cx="812800" cy="812800"/>
            </a:xfrm>
          </p:grpSpPr>
          <p:sp>
            <p:nvSpPr>
              <p:cNvPr name="Freeform 130" id="1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1" id="13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32" id="132"/>
            <p:cNvGrpSpPr/>
            <p:nvPr/>
          </p:nvGrpSpPr>
          <p:grpSpPr>
            <a:xfrm rot="0">
              <a:off x="17067624" y="415347"/>
              <a:ext cx="415347" cy="415347"/>
              <a:chOff x="0" y="0"/>
              <a:chExt cx="812800" cy="812800"/>
            </a:xfrm>
          </p:grpSpPr>
          <p:sp>
            <p:nvSpPr>
              <p:cNvPr name="Freeform 133" id="1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4" id="13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35" id="135"/>
            <p:cNvGrpSpPr/>
            <p:nvPr/>
          </p:nvGrpSpPr>
          <p:grpSpPr>
            <a:xfrm rot="0">
              <a:off x="17482971" y="0"/>
              <a:ext cx="415347" cy="415347"/>
              <a:chOff x="0" y="0"/>
              <a:chExt cx="812800" cy="812800"/>
            </a:xfrm>
          </p:grpSpPr>
          <p:sp>
            <p:nvSpPr>
              <p:cNvPr name="Freeform 136" id="1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37" id="13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38" id="138"/>
            <p:cNvGrpSpPr/>
            <p:nvPr/>
          </p:nvGrpSpPr>
          <p:grpSpPr>
            <a:xfrm rot="0">
              <a:off x="17898319" y="415347"/>
              <a:ext cx="415347" cy="415347"/>
              <a:chOff x="0" y="0"/>
              <a:chExt cx="812800" cy="812800"/>
            </a:xfrm>
          </p:grpSpPr>
          <p:sp>
            <p:nvSpPr>
              <p:cNvPr name="Freeform 139" id="1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0" id="14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41" id="141"/>
            <p:cNvGrpSpPr/>
            <p:nvPr/>
          </p:nvGrpSpPr>
          <p:grpSpPr>
            <a:xfrm rot="0">
              <a:off x="18313666" y="0"/>
              <a:ext cx="415347" cy="415347"/>
              <a:chOff x="0" y="0"/>
              <a:chExt cx="812800" cy="812800"/>
            </a:xfrm>
          </p:grpSpPr>
          <p:sp>
            <p:nvSpPr>
              <p:cNvPr name="Freeform 142" id="1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3" id="14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44" id="144"/>
            <p:cNvGrpSpPr/>
            <p:nvPr/>
          </p:nvGrpSpPr>
          <p:grpSpPr>
            <a:xfrm rot="0">
              <a:off x="18729013" y="415347"/>
              <a:ext cx="415347" cy="415347"/>
              <a:chOff x="0" y="0"/>
              <a:chExt cx="812800" cy="812800"/>
            </a:xfrm>
          </p:grpSpPr>
          <p:sp>
            <p:nvSpPr>
              <p:cNvPr name="Freeform 145" id="1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6" id="14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47" id="147"/>
            <p:cNvGrpSpPr/>
            <p:nvPr/>
          </p:nvGrpSpPr>
          <p:grpSpPr>
            <a:xfrm rot="0">
              <a:off x="19144361" y="0"/>
              <a:ext cx="415347" cy="415347"/>
              <a:chOff x="0" y="0"/>
              <a:chExt cx="812800" cy="812800"/>
            </a:xfrm>
          </p:grpSpPr>
          <p:sp>
            <p:nvSpPr>
              <p:cNvPr name="Freeform 148" id="1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49" id="14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50" id="150"/>
            <p:cNvGrpSpPr/>
            <p:nvPr/>
          </p:nvGrpSpPr>
          <p:grpSpPr>
            <a:xfrm rot="0">
              <a:off x="19559708" y="415347"/>
              <a:ext cx="415347" cy="415347"/>
              <a:chOff x="0" y="0"/>
              <a:chExt cx="812800" cy="812800"/>
            </a:xfrm>
          </p:grpSpPr>
          <p:sp>
            <p:nvSpPr>
              <p:cNvPr name="Freeform 151" id="1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2" id="15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53" id="153"/>
            <p:cNvGrpSpPr/>
            <p:nvPr/>
          </p:nvGrpSpPr>
          <p:grpSpPr>
            <a:xfrm rot="0">
              <a:off x="19975055" y="0"/>
              <a:ext cx="415347" cy="415347"/>
              <a:chOff x="0" y="0"/>
              <a:chExt cx="812800" cy="812800"/>
            </a:xfrm>
          </p:grpSpPr>
          <p:sp>
            <p:nvSpPr>
              <p:cNvPr name="Freeform 154" id="1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5" id="15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56" id="156"/>
            <p:cNvGrpSpPr/>
            <p:nvPr/>
          </p:nvGrpSpPr>
          <p:grpSpPr>
            <a:xfrm rot="0">
              <a:off x="20390402" y="415347"/>
              <a:ext cx="415347" cy="415347"/>
              <a:chOff x="0" y="0"/>
              <a:chExt cx="812800" cy="812800"/>
            </a:xfrm>
          </p:grpSpPr>
          <p:sp>
            <p:nvSpPr>
              <p:cNvPr name="Freeform 157" id="1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58" id="15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59" id="159"/>
            <p:cNvGrpSpPr/>
            <p:nvPr/>
          </p:nvGrpSpPr>
          <p:grpSpPr>
            <a:xfrm rot="0">
              <a:off x="20805750" y="0"/>
              <a:ext cx="415347" cy="415347"/>
              <a:chOff x="0" y="0"/>
              <a:chExt cx="812800" cy="812800"/>
            </a:xfrm>
          </p:grpSpPr>
          <p:sp>
            <p:nvSpPr>
              <p:cNvPr name="Freeform 160" id="1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61" id="16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62" id="162"/>
            <p:cNvGrpSpPr/>
            <p:nvPr/>
          </p:nvGrpSpPr>
          <p:grpSpPr>
            <a:xfrm rot="0">
              <a:off x="21221097" y="415347"/>
              <a:ext cx="415347" cy="415347"/>
              <a:chOff x="0" y="0"/>
              <a:chExt cx="812800" cy="812800"/>
            </a:xfrm>
          </p:grpSpPr>
          <p:sp>
            <p:nvSpPr>
              <p:cNvPr name="Freeform 163" id="1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64" id="16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65" id="165"/>
            <p:cNvGrpSpPr/>
            <p:nvPr/>
          </p:nvGrpSpPr>
          <p:grpSpPr>
            <a:xfrm rot="0">
              <a:off x="21636444" y="0"/>
              <a:ext cx="415347" cy="415347"/>
              <a:chOff x="0" y="0"/>
              <a:chExt cx="812800" cy="812800"/>
            </a:xfrm>
          </p:grpSpPr>
          <p:sp>
            <p:nvSpPr>
              <p:cNvPr name="Freeform 166" id="1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67" id="16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68" id="168"/>
            <p:cNvGrpSpPr/>
            <p:nvPr/>
          </p:nvGrpSpPr>
          <p:grpSpPr>
            <a:xfrm rot="0">
              <a:off x="22051791" y="415347"/>
              <a:ext cx="415347" cy="415347"/>
              <a:chOff x="0" y="0"/>
              <a:chExt cx="812800" cy="812800"/>
            </a:xfrm>
          </p:grpSpPr>
          <p:sp>
            <p:nvSpPr>
              <p:cNvPr name="Freeform 169" id="16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70" id="17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71" id="171"/>
            <p:cNvGrpSpPr/>
            <p:nvPr/>
          </p:nvGrpSpPr>
          <p:grpSpPr>
            <a:xfrm rot="0">
              <a:off x="22467139" y="0"/>
              <a:ext cx="415347" cy="415347"/>
              <a:chOff x="0" y="0"/>
              <a:chExt cx="812800" cy="812800"/>
            </a:xfrm>
          </p:grpSpPr>
          <p:sp>
            <p:nvSpPr>
              <p:cNvPr name="Freeform 172" id="1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73" id="17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74" id="174"/>
            <p:cNvGrpSpPr/>
            <p:nvPr/>
          </p:nvGrpSpPr>
          <p:grpSpPr>
            <a:xfrm rot="0">
              <a:off x="22882486" y="415347"/>
              <a:ext cx="415347" cy="415347"/>
              <a:chOff x="0" y="0"/>
              <a:chExt cx="812800" cy="812800"/>
            </a:xfrm>
          </p:grpSpPr>
          <p:sp>
            <p:nvSpPr>
              <p:cNvPr name="Freeform 175" id="17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76" id="17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77" id="177"/>
            <p:cNvGrpSpPr/>
            <p:nvPr/>
          </p:nvGrpSpPr>
          <p:grpSpPr>
            <a:xfrm rot="0">
              <a:off x="23297833" y="0"/>
              <a:ext cx="415347" cy="415347"/>
              <a:chOff x="0" y="0"/>
              <a:chExt cx="812800" cy="812800"/>
            </a:xfrm>
          </p:grpSpPr>
          <p:sp>
            <p:nvSpPr>
              <p:cNvPr name="Freeform 178" id="17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79" id="17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80" id="180"/>
            <p:cNvGrpSpPr/>
            <p:nvPr/>
          </p:nvGrpSpPr>
          <p:grpSpPr>
            <a:xfrm rot="0">
              <a:off x="23713180" y="415347"/>
              <a:ext cx="415347" cy="415347"/>
              <a:chOff x="0" y="0"/>
              <a:chExt cx="812800" cy="812800"/>
            </a:xfrm>
          </p:grpSpPr>
          <p:sp>
            <p:nvSpPr>
              <p:cNvPr name="Freeform 181" id="18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82" id="18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83" id="183"/>
            <p:cNvGrpSpPr/>
            <p:nvPr/>
          </p:nvGrpSpPr>
          <p:grpSpPr>
            <a:xfrm rot="0">
              <a:off x="24128528" y="0"/>
              <a:ext cx="415347" cy="415347"/>
              <a:chOff x="0" y="0"/>
              <a:chExt cx="812800" cy="812800"/>
            </a:xfrm>
          </p:grpSpPr>
          <p:sp>
            <p:nvSpPr>
              <p:cNvPr name="Freeform 184" id="18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85" id="18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86" id="186"/>
            <p:cNvGrpSpPr/>
            <p:nvPr/>
          </p:nvGrpSpPr>
          <p:grpSpPr>
            <a:xfrm rot="0">
              <a:off x="24543875" y="415347"/>
              <a:ext cx="415347" cy="415347"/>
              <a:chOff x="0" y="0"/>
              <a:chExt cx="812800" cy="812800"/>
            </a:xfrm>
          </p:grpSpPr>
          <p:sp>
            <p:nvSpPr>
              <p:cNvPr name="Freeform 187" id="18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88" id="18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89" id="189"/>
            <p:cNvGrpSpPr/>
            <p:nvPr/>
          </p:nvGrpSpPr>
          <p:grpSpPr>
            <a:xfrm rot="0">
              <a:off x="24959222" y="0"/>
              <a:ext cx="415347" cy="415347"/>
              <a:chOff x="0" y="0"/>
              <a:chExt cx="812800" cy="812800"/>
            </a:xfrm>
          </p:grpSpPr>
          <p:sp>
            <p:nvSpPr>
              <p:cNvPr name="Freeform 190" id="19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91" id="19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92" id="192"/>
            <p:cNvGrpSpPr/>
            <p:nvPr/>
          </p:nvGrpSpPr>
          <p:grpSpPr>
            <a:xfrm rot="0">
              <a:off x="25374570" y="415347"/>
              <a:ext cx="415347" cy="415347"/>
              <a:chOff x="0" y="0"/>
              <a:chExt cx="812800" cy="812800"/>
            </a:xfrm>
          </p:grpSpPr>
          <p:sp>
            <p:nvSpPr>
              <p:cNvPr name="Freeform 193" id="19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94" id="19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95" id="195"/>
            <p:cNvGrpSpPr/>
            <p:nvPr/>
          </p:nvGrpSpPr>
          <p:grpSpPr>
            <a:xfrm rot="0">
              <a:off x="25789917" y="0"/>
              <a:ext cx="415347" cy="415347"/>
              <a:chOff x="0" y="0"/>
              <a:chExt cx="812800" cy="812800"/>
            </a:xfrm>
          </p:grpSpPr>
          <p:sp>
            <p:nvSpPr>
              <p:cNvPr name="Freeform 196" id="19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197" id="19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198" id="198"/>
            <p:cNvGrpSpPr/>
            <p:nvPr/>
          </p:nvGrpSpPr>
          <p:grpSpPr>
            <a:xfrm rot="0">
              <a:off x="26205264" y="415347"/>
              <a:ext cx="415347" cy="415347"/>
              <a:chOff x="0" y="0"/>
              <a:chExt cx="812800" cy="812800"/>
            </a:xfrm>
          </p:grpSpPr>
          <p:sp>
            <p:nvSpPr>
              <p:cNvPr name="Freeform 199" id="19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00" id="20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01" id="201"/>
            <p:cNvGrpSpPr/>
            <p:nvPr/>
          </p:nvGrpSpPr>
          <p:grpSpPr>
            <a:xfrm rot="0">
              <a:off x="26620611" y="0"/>
              <a:ext cx="415347" cy="415347"/>
              <a:chOff x="0" y="0"/>
              <a:chExt cx="812800" cy="812800"/>
            </a:xfrm>
          </p:grpSpPr>
          <p:sp>
            <p:nvSpPr>
              <p:cNvPr name="Freeform 202" id="20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03" id="20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04" id="204"/>
            <p:cNvGrpSpPr/>
            <p:nvPr/>
          </p:nvGrpSpPr>
          <p:grpSpPr>
            <a:xfrm rot="0">
              <a:off x="27035959" y="415347"/>
              <a:ext cx="415347" cy="415347"/>
              <a:chOff x="0" y="0"/>
              <a:chExt cx="812800" cy="812800"/>
            </a:xfrm>
          </p:grpSpPr>
          <p:sp>
            <p:nvSpPr>
              <p:cNvPr name="Freeform 205" id="20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06" id="20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07" id="207"/>
            <p:cNvGrpSpPr/>
            <p:nvPr/>
          </p:nvGrpSpPr>
          <p:grpSpPr>
            <a:xfrm rot="0">
              <a:off x="27451306" y="0"/>
              <a:ext cx="415347" cy="415347"/>
              <a:chOff x="0" y="0"/>
              <a:chExt cx="812800" cy="812800"/>
            </a:xfrm>
          </p:grpSpPr>
          <p:sp>
            <p:nvSpPr>
              <p:cNvPr name="Freeform 208" id="20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09" id="20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10" id="210"/>
            <p:cNvGrpSpPr/>
            <p:nvPr/>
          </p:nvGrpSpPr>
          <p:grpSpPr>
            <a:xfrm rot="0">
              <a:off x="29937339" y="0"/>
              <a:ext cx="415347" cy="415347"/>
              <a:chOff x="0" y="0"/>
              <a:chExt cx="812800" cy="812800"/>
            </a:xfrm>
          </p:grpSpPr>
          <p:sp>
            <p:nvSpPr>
              <p:cNvPr name="Freeform 211" id="2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12" id="21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13" id="213"/>
            <p:cNvGrpSpPr/>
            <p:nvPr/>
          </p:nvGrpSpPr>
          <p:grpSpPr>
            <a:xfrm rot="0">
              <a:off x="27866653" y="415347"/>
              <a:ext cx="415347" cy="415347"/>
              <a:chOff x="0" y="0"/>
              <a:chExt cx="812800" cy="812800"/>
            </a:xfrm>
          </p:grpSpPr>
          <p:sp>
            <p:nvSpPr>
              <p:cNvPr name="Freeform 214" id="2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15" id="21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16" id="216"/>
            <p:cNvGrpSpPr/>
            <p:nvPr/>
          </p:nvGrpSpPr>
          <p:grpSpPr>
            <a:xfrm rot="0">
              <a:off x="30352686" y="415347"/>
              <a:ext cx="415347" cy="415347"/>
              <a:chOff x="0" y="0"/>
              <a:chExt cx="812800" cy="812800"/>
            </a:xfrm>
          </p:grpSpPr>
          <p:sp>
            <p:nvSpPr>
              <p:cNvPr name="Freeform 217" id="2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18" id="21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19" id="219"/>
            <p:cNvGrpSpPr/>
            <p:nvPr/>
          </p:nvGrpSpPr>
          <p:grpSpPr>
            <a:xfrm rot="0">
              <a:off x="28282000" y="0"/>
              <a:ext cx="415347" cy="415347"/>
              <a:chOff x="0" y="0"/>
              <a:chExt cx="812800" cy="812800"/>
            </a:xfrm>
          </p:grpSpPr>
          <p:sp>
            <p:nvSpPr>
              <p:cNvPr name="Freeform 220" id="2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21" id="22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22" id="222"/>
            <p:cNvGrpSpPr/>
            <p:nvPr/>
          </p:nvGrpSpPr>
          <p:grpSpPr>
            <a:xfrm rot="0">
              <a:off x="30768033" y="0"/>
              <a:ext cx="415347" cy="415347"/>
              <a:chOff x="0" y="0"/>
              <a:chExt cx="812800" cy="812800"/>
            </a:xfrm>
          </p:grpSpPr>
          <p:sp>
            <p:nvSpPr>
              <p:cNvPr name="Freeform 223" id="2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24" id="224"/>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25" id="225"/>
            <p:cNvGrpSpPr/>
            <p:nvPr/>
          </p:nvGrpSpPr>
          <p:grpSpPr>
            <a:xfrm rot="0">
              <a:off x="32423372" y="0"/>
              <a:ext cx="415347" cy="415347"/>
              <a:chOff x="0" y="0"/>
              <a:chExt cx="812800" cy="812800"/>
            </a:xfrm>
          </p:grpSpPr>
          <p:sp>
            <p:nvSpPr>
              <p:cNvPr name="Freeform 226" id="2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27" id="227"/>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28" id="228"/>
            <p:cNvGrpSpPr/>
            <p:nvPr/>
          </p:nvGrpSpPr>
          <p:grpSpPr>
            <a:xfrm rot="0">
              <a:off x="28697348" y="415347"/>
              <a:ext cx="415347" cy="415347"/>
              <a:chOff x="0" y="0"/>
              <a:chExt cx="812800" cy="812800"/>
            </a:xfrm>
          </p:grpSpPr>
          <p:sp>
            <p:nvSpPr>
              <p:cNvPr name="Freeform 229" id="2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30" id="230"/>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31" id="231"/>
            <p:cNvGrpSpPr/>
            <p:nvPr/>
          </p:nvGrpSpPr>
          <p:grpSpPr>
            <a:xfrm rot="0">
              <a:off x="31183381" y="415347"/>
              <a:ext cx="415347" cy="415347"/>
              <a:chOff x="0" y="0"/>
              <a:chExt cx="812800" cy="812800"/>
            </a:xfrm>
          </p:grpSpPr>
          <p:sp>
            <p:nvSpPr>
              <p:cNvPr name="Freeform 232" id="2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33" id="233"/>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34" id="234"/>
            <p:cNvGrpSpPr/>
            <p:nvPr/>
          </p:nvGrpSpPr>
          <p:grpSpPr>
            <a:xfrm rot="0">
              <a:off x="32838719" y="415347"/>
              <a:ext cx="415347" cy="415347"/>
              <a:chOff x="0" y="0"/>
              <a:chExt cx="812800" cy="812800"/>
            </a:xfrm>
          </p:grpSpPr>
          <p:sp>
            <p:nvSpPr>
              <p:cNvPr name="Freeform 235" id="2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36" id="236"/>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37" id="237"/>
            <p:cNvGrpSpPr/>
            <p:nvPr/>
          </p:nvGrpSpPr>
          <p:grpSpPr>
            <a:xfrm rot="0">
              <a:off x="29112695" y="0"/>
              <a:ext cx="415347" cy="415347"/>
              <a:chOff x="0" y="0"/>
              <a:chExt cx="812800" cy="812800"/>
            </a:xfrm>
          </p:grpSpPr>
          <p:sp>
            <p:nvSpPr>
              <p:cNvPr name="Freeform 238" id="2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39" id="239"/>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40" id="240"/>
            <p:cNvGrpSpPr/>
            <p:nvPr/>
          </p:nvGrpSpPr>
          <p:grpSpPr>
            <a:xfrm rot="0">
              <a:off x="31598728" y="0"/>
              <a:ext cx="415347" cy="415347"/>
              <a:chOff x="0" y="0"/>
              <a:chExt cx="812800" cy="812800"/>
            </a:xfrm>
          </p:grpSpPr>
          <p:sp>
            <p:nvSpPr>
              <p:cNvPr name="Freeform 241" id="2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42" id="242"/>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43" id="243"/>
            <p:cNvGrpSpPr/>
            <p:nvPr/>
          </p:nvGrpSpPr>
          <p:grpSpPr>
            <a:xfrm rot="0">
              <a:off x="33254066" y="0"/>
              <a:ext cx="415347" cy="415347"/>
              <a:chOff x="0" y="0"/>
              <a:chExt cx="812800" cy="812800"/>
            </a:xfrm>
          </p:grpSpPr>
          <p:sp>
            <p:nvSpPr>
              <p:cNvPr name="Freeform 244" id="2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45" id="245"/>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46" id="246"/>
            <p:cNvGrpSpPr/>
            <p:nvPr/>
          </p:nvGrpSpPr>
          <p:grpSpPr>
            <a:xfrm rot="0">
              <a:off x="29528042" y="415347"/>
              <a:ext cx="415347" cy="415347"/>
              <a:chOff x="0" y="0"/>
              <a:chExt cx="812800" cy="812800"/>
            </a:xfrm>
          </p:grpSpPr>
          <p:sp>
            <p:nvSpPr>
              <p:cNvPr name="Freeform 247" id="2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48" id="248"/>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nvGrpSpPr>
            <p:cNvPr name="Group 249" id="249"/>
            <p:cNvGrpSpPr/>
            <p:nvPr/>
          </p:nvGrpSpPr>
          <p:grpSpPr>
            <a:xfrm rot="0">
              <a:off x="32014075" y="415347"/>
              <a:ext cx="415347" cy="415347"/>
              <a:chOff x="0" y="0"/>
              <a:chExt cx="812800" cy="812800"/>
            </a:xfrm>
          </p:grpSpPr>
          <p:sp>
            <p:nvSpPr>
              <p:cNvPr name="Freeform 250" id="25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97D4C"/>
              </a:solidFill>
            </p:spPr>
          </p:sp>
          <p:sp>
            <p:nvSpPr>
              <p:cNvPr name="TextBox 251" id="251"/>
              <p:cNvSpPr txBox="true"/>
              <p:nvPr/>
            </p:nvSpPr>
            <p:spPr>
              <a:xfrm>
                <a:off x="0" y="-85725"/>
                <a:ext cx="812800" cy="898525"/>
              </a:xfrm>
              <a:prstGeom prst="rect">
                <a:avLst/>
              </a:prstGeom>
            </p:spPr>
            <p:txBody>
              <a:bodyPr anchor="ctr" rtlCol="false" tIns="49822" lIns="49822" bIns="49822" rIns="49822"/>
              <a:lstStyle/>
              <a:p>
                <a:pPr algn="ctr">
                  <a:lnSpc>
                    <a:spcPts val="2940"/>
                  </a:lnSpc>
                </a:pPr>
              </a:p>
            </p:txBody>
          </p:sp>
        </p:grpSp>
      </p:grpSp>
      <p:sp>
        <p:nvSpPr>
          <p:cNvPr name="Freeform 252" id="252"/>
          <p:cNvSpPr/>
          <p:nvPr/>
        </p:nvSpPr>
        <p:spPr>
          <a:xfrm flipH="false" flipV="false" rot="2997849">
            <a:off x="-305183" y="-30698"/>
            <a:ext cx="1347212" cy="1305112"/>
          </a:xfrm>
          <a:custGeom>
            <a:avLst/>
            <a:gdLst/>
            <a:ahLst/>
            <a:cxnLst/>
            <a:rect r="r" b="b" t="t" l="l"/>
            <a:pathLst>
              <a:path h="1305112" w="1347212">
                <a:moveTo>
                  <a:pt x="0" y="0"/>
                </a:moveTo>
                <a:lnTo>
                  <a:pt x="1347212" y="0"/>
                </a:lnTo>
                <a:lnTo>
                  <a:pt x="1347212" y="1305112"/>
                </a:lnTo>
                <a:lnTo>
                  <a:pt x="0" y="130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3" id="253"/>
          <p:cNvSpPr/>
          <p:nvPr/>
        </p:nvSpPr>
        <p:spPr>
          <a:xfrm flipH="false" flipV="false" rot="5400000">
            <a:off x="2671258" y="5973128"/>
            <a:ext cx="7315200" cy="66502"/>
          </a:xfrm>
          <a:custGeom>
            <a:avLst/>
            <a:gdLst/>
            <a:ahLst/>
            <a:cxnLst/>
            <a:rect r="r" b="b" t="t" l="l"/>
            <a:pathLst>
              <a:path h="66502" w="7315200">
                <a:moveTo>
                  <a:pt x="0" y="0"/>
                </a:moveTo>
                <a:lnTo>
                  <a:pt x="7315200" y="0"/>
                </a:lnTo>
                <a:lnTo>
                  <a:pt x="7315200" y="66502"/>
                </a:lnTo>
                <a:lnTo>
                  <a:pt x="0" y="66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4" id="254"/>
          <p:cNvSpPr/>
          <p:nvPr/>
        </p:nvSpPr>
        <p:spPr>
          <a:xfrm flipH="false" flipV="false" rot="5400000">
            <a:off x="8303511" y="5181716"/>
            <a:ext cx="7315200" cy="66502"/>
          </a:xfrm>
          <a:custGeom>
            <a:avLst/>
            <a:gdLst/>
            <a:ahLst/>
            <a:cxnLst/>
            <a:rect r="r" b="b" t="t" l="l"/>
            <a:pathLst>
              <a:path h="66502" w="7315200">
                <a:moveTo>
                  <a:pt x="0" y="0"/>
                </a:moveTo>
                <a:lnTo>
                  <a:pt x="7315200" y="0"/>
                </a:lnTo>
                <a:lnTo>
                  <a:pt x="7315200" y="66501"/>
                </a:lnTo>
                <a:lnTo>
                  <a:pt x="0" y="665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5" id="255"/>
          <p:cNvSpPr/>
          <p:nvPr/>
        </p:nvSpPr>
        <p:spPr>
          <a:xfrm flipH="false" flipV="false" rot="0">
            <a:off x="12968502" y="6066502"/>
            <a:ext cx="4022254" cy="3323387"/>
          </a:xfrm>
          <a:custGeom>
            <a:avLst/>
            <a:gdLst/>
            <a:ahLst/>
            <a:cxnLst/>
            <a:rect r="r" b="b" t="t" l="l"/>
            <a:pathLst>
              <a:path h="3323387" w="4022254">
                <a:moveTo>
                  <a:pt x="0" y="0"/>
                </a:moveTo>
                <a:lnTo>
                  <a:pt x="4022254" y="0"/>
                </a:lnTo>
                <a:lnTo>
                  <a:pt x="4022254" y="3323387"/>
                </a:lnTo>
                <a:lnTo>
                  <a:pt x="0" y="3323387"/>
                </a:lnTo>
                <a:lnTo>
                  <a:pt x="0" y="0"/>
                </a:lnTo>
                <a:close/>
              </a:path>
            </a:pathLst>
          </a:custGeom>
          <a:blipFill>
            <a:blip r:embed="rId6"/>
            <a:stretch>
              <a:fillRect l="0" t="0" r="0" b="0"/>
            </a:stretch>
          </a:blipFill>
        </p:spPr>
      </p:sp>
      <p:sp>
        <p:nvSpPr>
          <p:cNvPr name="TextBox 256" id="256"/>
          <p:cNvSpPr txBox="true"/>
          <p:nvPr/>
        </p:nvSpPr>
        <p:spPr>
          <a:xfrm rot="0">
            <a:off x="1028700" y="1079530"/>
            <a:ext cx="6187575" cy="860424"/>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097D4C"/>
                </a:solidFill>
                <a:latin typeface="Cooper BT Bold"/>
                <a:ea typeface="Cooper BT Bold"/>
                <a:cs typeface="Cooper BT Bold"/>
                <a:sym typeface="Cooper BT Bold"/>
              </a:rPr>
              <a:t>5.2.2 Modin</a:t>
            </a:r>
          </a:p>
        </p:txBody>
      </p:sp>
      <p:sp>
        <p:nvSpPr>
          <p:cNvPr name="TextBox 257" id="257"/>
          <p:cNvSpPr txBox="true"/>
          <p:nvPr/>
        </p:nvSpPr>
        <p:spPr>
          <a:xfrm rot="0">
            <a:off x="1301356" y="2618452"/>
            <a:ext cx="4424721" cy="2133600"/>
          </a:xfrm>
          <a:prstGeom prst="rect">
            <a:avLst/>
          </a:prstGeom>
        </p:spPr>
        <p:txBody>
          <a:bodyPr anchor="t" rtlCol="false" tIns="0" lIns="0" bIns="0" rIns="0">
            <a:spAutoFit/>
          </a:bodyPr>
          <a:lstStyle/>
          <a:p>
            <a:pPr algn="l">
              <a:lnSpc>
                <a:spcPts val="4199"/>
              </a:lnSpc>
              <a:spcBef>
                <a:spcPct val="0"/>
              </a:spcBef>
            </a:pPr>
            <a:r>
              <a:rPr lang="en-US" sz="2999" spc="-20" u="none">
                <a:solidFill>
                  <a:srgbClr val="F1EAD1"/>
                </a:solidFill>
                <a:latin typeface="ITC Franklin Gothic LT"/>
                <a:ea typeface="ITC Franklin Gothic LT"/>
                <a:cs typeface="ITC Franklin Gothic LT"/>
                <a:sym typeface="ITC Franklin Gothic LT"/>
              </a:rPr>
              <a:t>Modin offers parallelized Pandas operations using all CPU cores</a:t>
            </a:r>
          </a:p>
          <a:p>
            <a:pPr algn="l" marL="0" indent="0" lvl="0">
              <a:lnSpc>
                <a:spcPts val="4199"/>
              </a:lnSpc>
              <a:spcBef>
                <a:spcPct val="0"/>
              </a:spcBef>
            </a:pPr>
          </a:p>
        </p:txBody>
      </p:sp>
      <p:sp>
        <p:nvSpPr>
          <p:cNvPr name="TextBox 258" id="258"/>
          <p:cNvSpPr txBox="true"/>
          <p:nvPr/>
        </p:nvSpPr>
        <p:spPr>
          <a:xfrm rot="0">
            <a:off x="6931640" y="2618452"/>
            <a:ext cx="4424721" cy="1609725"/>
          </a:xfrm>
          <a:prstGeom prst="rect">
            <a:avLst/>
          </a:prstGeom>
        </p:spPr>
        <p:txBody>
          <a:bodyPr anchor="t" rtlCol="false" tIns="0" lIns="0" bIns="0" rIns="0">
            <a:spAutoFit/>
          </a:bodyPr>
          <a:lstStyle/>
          <a:p>
            <a:pPr algn="l" marL="0" indent="0" lvl="0">
              <a:lnSpc>
                <a:spcPts val="4199"/>
              </a:lnSpc>
              <a:spcBef>
                <a:spcPct val="0"/>
              </a:spcBef>
            </a:pPr>
            <a:r>
              <a:rPr lang="en-US" sz="2999" spc="-20" u="none">
                <a:solidFill>
                  <a:srgbClr val="F1EAD1"/>
                </a:solidFill>
                <a:latin typeface="ITC Franklin Gothic LT"/>
                <a:ea typeface="ITC Franklin Gothic LT"/>
                <a:cs typeface="ITC Franklin Gothic LT"/>
                <a:sym typeface="ITC Franklin Gothic LT"/>
              </a:rPr>
              <a:t>Requires minimal code changes — same API as Pandas</a:t>
            </a:r>
          </a:p>
        </p:txBody>
      </p:sp>
      <p:sp>
        <p:nvSpPr>
          <p:cNvPr name="TextBox 259" id="259"/>
          <p:cNvSpPr txBox="true"/>
          <p:nvPr/>
        </p:nvSpPr>
        <p:spPr>
          <a:xfrm rot="0">
            <a:off x="12566035" y="2618452"/>
            <a:ext cx="4424721" cy="1609725"/>
          </a:xfrm>
          <a:prstGeom prst="rect">
            <a:avLst/>
          </a:prstGeom>
        </p:spPr>
        <p:txBody>
          <a:bodyPr anchor="t" rtlCol="false" tIns="0" lIns="0" bIns="0" rIns="0">
            <a:spAutoFit/>
          </a:bodyPr>
          <a:lstStyle/>
          <a:p>
            <a:pPr algn="l" marL="0" indent="0" lvl="0">
              <a:lnSpc>
                <a:spcPts val="4199"/>
              </a:lnSpc>
              <a:spcBef>
                <a:spcPct val="0"/>
              </a:spcBef>
            </a:pPr>
            <a:r>
              <a:rPr lang="en-US" sz="2999" spc="-20" u="none">
                <a:solidFill>
                  <a:srgbClr val="F1EAD1"/>
                </a:solidFill>
                <a:latin typeface="ITC Franklin Gothic LT"/>
                <a:ea typeface="ITC Franklin Gothic LT"/>
                <a:cs typeface="ITC Franklin Gothic LT"/>
                <a:sym typeface="ITC Franklin Gothic LT"/>
              </a:rPr>
              <a:t>Ideal for speeding up data cleaning and processing of large datasets</a:t>
            </a:r>
          </a:p>
        </p:txBody>
      </p:sp>
      <p:sp>
        <p:nvSpPr>
          <p:cNvPr name="TextBox 260" id="260"/>
          <p:cNvSpPr txBox="true"/>
          <p:nvPr/>
        </p:nvSpPr>
        <p:spPr>
          <a:xfrm rot="0">
            <a:off x="6931640" y="4459952"/>
            <a:ext cx="4424721" cy="3108325"/>
          </a:xfrm>
          <a:prstGeom prst="rect">
            <a:avLst/>
          </a:prstGeom>
        </p:spPr>
        <p:txBody>
          <a:bodyPr anchor="t" rtlCol="false" tIns="0" lIns="0" bIns="0" rIns="0">
            <a:spAutoFit/>
          </a:bodyPr>
          <a:lstStyle/>
          <a:p>
            <a:pPr algn="l" marL="539751" indent="-269876" lvl="1">
              <a:lnSpc>
                <a:spcPts val="3500"/>
              </a:lnSpc>
              <a:buFont typeface="Arial"/>
              <a:buChar char="•"/>
            </a:pPr>
            <a:r>
              <a:rPr lang="en-US" sz="2500" spc="-17">
                <a:solidFill>
                  <a:srgbClr val="FFFFFF"/>
                </a:solidFill>
                <a:latin typeface="ITC Franklin Gothic LT"/>
                <a:ea typeface="ITC Franklin Gothic LT"/>
                <a:cs typeface="ITC Franklin Gothic LT"/>
                <a:sym typeface="ITC Franklin Gothic LT"/>
              </a:rPr>
              <a:t>O</a:t>
            </a:r>
            <a:r>
              <a:rPr lang="en-US" sz="2500" spc="-17" u="none">
                <a:solidFill>
                  <a:srgbClr val="FFFFFF"/>
                </a:solidFill>
                <a:latin typeface="ITC Franklin Gothic LT"/>
                <a:ea typeface="ITC Franklin Gothic LT"/>
                <a:cs typeface="ITC Franklin Gothic LT"/>
                <a:sym typeface="ITC Franklin Gothic LT"/>
              </a:rPr>
              <a:t>riginal Pandas:</a:t>
            </a:r>
          </a:p>
          <a:p>
            <a:pPr algn="l" marL="1079502" indent="-359834" lvl="2">
              <a:lnSpc>
                <a:spcPts val="3500"/>
              </a:lnSpc>
              <a:buFont typeface="Arial"/>
              <a:buChar char="⚬"/>
            </a:pPr>
            <a:r>
              <a:rPr lang="en-US" sz="2500" spc="-17" u="none">
                <a:solidFill>
                  <a:srgbClr val="FFFFFF"/>
                </a:solidFill>
                <a:latin typeface="ITC Franklin Gothic LT"/>
                <a:ea typeface="ITC Franklin Gothic LT"/>
                <a:cs typeface="ITC Franklin Gothic LT"/>
                <a:sym typeface="ITC Franklin Gothic LT"/>
              </a:rPr>
              <a:t>import pandas as pd</a:t>
            </a:r>
          </a:p>
          <a:p>
            <a:pPr algn="l" marL="0" indent="0" lvl="0">
              <a:lnSpc>
                <a:spcPts val="3500"/>
              </a:lnSpc>
              <a:spcBef>
                <a:spcPct val="0"/>
              </a:spcBef>
            </a:pPr>
          </a:p>
          <a:p>
            <a:pPr algn="l" marL="539751" indent="-269876" lvl="1">
              <a:lnSpc>
                <a:spcPts val="3500"/>
              </a:lnSpc>
              <a:buFont typeface="Arial"/>
              <a:buChar char="•"/>
            </a:pPr>
            <a:r>
              <a:rPr lang="en-US" sz="2500" spc="-17" u="none">
                <a:solidFill>
                  <a:srgbClr val="FFFFFF"/>
                </a:solidFill>
                <a:latin typeface="ITC Franklin Gothic LT"/>
                <a:ea typeface="ITC Franklin Gothic LT"/>
                <a:cs typeface="ITC Franklin Gothic LT"/>
                <a:sym typeface="ITC Franklin Gothic LT"/>
              </a:rPr>
              <a:t>With Modin (no major change needed):</a:t>
            </a:r>
          </a:p>
          <a:p>
            <a:pPr algn="l" marL="1079502" indent="-359834" lvl="2">
              <a:lnSpc>
                <a:spcPts val="3500"/>
              </a:lnSpc>
              <a:buFont typeface="Arial"/>
              <a:buChar char="⚬"/>
            </a:pPr>
            <a:r>
              <a:rPr lang="en-US" sz="2500" spc="-17" u="none">
                <a:solidFill>
                  <a:srgbClr val="FFFFFF"/>
                </a:solidFill>
                <a:latin typeface="ITC Franklin Gothic LT"/>
                <a:ea typeface="ITC Franklin Gothic LT"/>
                <a:cs typeface="ITC Franklin Gothic LT"/>
                <a:sym typeface="ITC Franklin Gothic LT"/>
              </a:rPr>
              <a:t>import </a:t>
            </a:r>
            <a:r>
              <a:rPr lang="en-US" b="true" sz="2500" spc="-17" u="none">
                <a:solidFill>
                  <a:srgbClr val="FFFFFF"/>
                </a:solidFill>
                <a:latin typeface="ITC Franklin Gothic LT Semi-Bold"/>
                <a:ea typeface="ITC Franklin Gothic LT Semi-Bold"/>
                <a:cs typeface="ITC Franklin Gothic LT Semi-Bold"/>
                <a:sym typeface="ITC Franklin Gothic LT Semi-Bold"/>
              </a:rPr>
              <a:t>modin.pandas</a:t>
            </a:r>
            <a:r>
              <a:rPr lang="en-US" sz="2500" spc="-17" u="none">
                <a:solidFill>
                  <a:srgbClr val="FFFFFF"/>
                </a:solidFill>
                <a:latin typeface="ITC Franklin Gothic LT"/>
                <a:ea typeface="ITC Franklin Gothic LT"/>
                <a:cs typeface="ITC Franklin Gothic LT"/>
                <a:sym typeface="ITC Franklin Gothic LT"/>
              </a:rPr>
              <a:t> as pd</a:t>
            </a:r>
          </a:p>
        </p:txBody>
      </p:sp>
      <p:sp>
        <p:nvSpPr>
          <p:cNvPr name="TextBox 261" id="261"/>
          <p:cNvSpPr txBox="true"/>
          <p:nvPr/>
        </p:nvSpPr>
        <p:spPr>
          <a:xfrm rot="0">
            <a:off x="1301356" y="4418879"/>
            <a:ext cx="4424721" cy="4264025"/>
          </a:xfrm>
          <a:prstGeom prst="rect">
            <a:avLst/>
          </a:prstGeom>
        </p:spPr>
        <p:txBody>
          <a:bodyPr anchor="t" rtlCol="false" tIns="0" lIns="0" bIns="0" rIns="0">
            <a:spAutoFit/>
          </a:bodyPr>
          <a:lstStyle/>
          <a:p>
            <a:pPr algn="l" marL="431804" indent="-215902" lvl="1">
              <a:lnSpc>
                <a:spcPts val="2800"/>
              </a:lnSpc>
              <a:buFont typeface="Arial"/>
              <a:buChar char="•"/>
            </a:pPr>
            <a:r>
              <a:rPr lang="en-US" sz="2000" spc="-14">
                <a:solidFill>
                  <a:srgbClr val="FFFFFF"/>
                </a:solidFill>
                <a:latin typeface="ITC Franklin Gothic LT"/>
                <a:ea typeface="ITC Franklin Gothic LT"/>
                <a:cs typeface="ITC Franklin Gothic LT"/>
                <a:sym typeface="ITC Franklin Gothic LT"/>
              </a:rPr>
              <a:t>Modin uses Ray to dist</a:t>
            </a:r>
            <a:r>
              <a:rPr lang="en-US" sz="2000" spc="-14" u="none">
                <a:solidFill>
                  <a:srgbClr val="FFFFFF"/>
                </a:solidFill>
                <a:latin typeface="ITC Franklin Gothic LT"/>
                <a:ea typeface="ITC Franklin Gothic LT"/>
                <a:cs typeface="ITC Franklin Gothic LT"/>
                <a:sym typeface="ITC Franklin Gothic LT"/>
              </a:rPr>
              <a:t>ribute data and tasks:</a:t>
            </a:r>
          </a:p>
          <a:p>
            <a:pPr algn="l" marL="863608" indent="-287869" lvl="2">
              <a:lnSpc>
                <a:spcPts val="2800"/>
              </a:lnSpc>
              <a:buFont typeface="Arial"/>
              <a:buChar char="⚬"/>
            </a:pPr>
            <a:r>
              <a:rPr lang="en-US" sz="2000" spc="-14" u="none">
                <a:solidFill>
                  <a:srgbClr val="FFFFFF"/>
                </a:solidFill>
                <a:latin typeface="ITC Franklin Gothic LT"/>
                <a:ea typeface="ITC Franklin Gothic LT"/>
                <a:cs typeface="ITC Franklin Gothic LT"/>
                <a:sym typeface="ITC Franklin Gothic LT"/>
              </a:rPr>
              <a:t>import os  </a:t>
            </a:r>
          </a:p>
          <a:p>
            <a:pPr algn="l" marL="863608" indent="-287869" lvl="2">
              <a:lnSpc>
                <a:spcPts val="2800"/>
              </a:lnSpc>
              <a:buFont typeface="Arial"/>
              <a:buChar char="⚬"/>
            </a:pPr>
            <a:r>
              <a:rPr lang="en-US" sz="2000" spc="-14" u="none">
                <a:solidFill>
                  <a:srgbClr val="FFFFFF"/>
                </a:solidFill>
                <a:latin typeface="ITC Franklin Gothic LT"/>
                <a:ea typeface="ITC Franklin Gothic LT"/>
                <a:cs typeface="ITC Franklin Gothic LT"/>
                <a:sym typeface="ITC Franklin Gothic LT"/>
              </a:rPr>
              <a:t>os.environ["MODIN_ENGINE"] = "ray"</a:t>
            </a:r>
          </a:p>
          <a:p>
            <a:pPr algn="l" marL="431804" indent="-215902" lvl="1">
              <a:lnSpc>
                <a:spcPts val="2800"/>
              </a:lnSpc>
              <a:buFont typeface="Arial"/>
              <a:buChar char="•"/>
            </a:pPr>
            <a:r>
              <a:rPr lang="en-US" sz="2000" spc="-14" u="none">
                <a:solidFill>
                  <a:srgbClr val="FFFFFF"/>
                </a:solidFill>
                <a:latin typeface="ITC Franklin Gothic LT"/>
                <a:ea typeface="ITC Franklin Gothic LT"/>
                <a:cs typeface="ITC Franklin Gothic LT"/>
                <a:sym typeface="ITC Franklin Gothic LT"/>
              </a:rPr>
              <a:t>Ray is a distributed computing framework</a:t>
            </a:r>
          </a:p>
          <a:p>
            <a:pPr algn="l" marL="431804" indent="-215902" lvl="1">
              <a:lnSpc>
                <a:spcPts val="2800"/>
              </a:lnSpc>
              <a:buFont typeface="Arial"/>
              <a:buChar char="•"/>
            </a:pPr>
            <a:r>
              <a:rPr lang="en-US" sz="2000" spc="-14" u="none">
                <a:solidFill>
                  <a:srgbClr val="FFFFFF"/>
                </a:solidFill>
                <a:latin typeface="ITC Franklin Gothic LT"/>
                <a:ea typeface="ITC Franklin Gothic LT"/>
                <a:cs typeface="ITC Franklin Gothic LT"/>
                <a:sym typeface="ITC Franklin Gothic LT"/>
              </a:rPr>
              <a:t>Enables Modin to maximize system resource usage</a:t>
            </a:r>
          </a:p>
          <a:p>
            <a:pPr algn="l" marL="431804" indent="-215902" lvl="1">
              <a:lnSpc>
                <a:spcPts val="2800"/>
              </a:lnSpc>
              <a:buFont typeface="Arial"/>
              <a:buChar char="•"/>
            </a:pPr>
            <a:r>
              <a:rPr lang="en-US" sz="2000" spc="-14" u="none">
                <a:solidFill>
                  <a:srgbClr val="FFFFFF"/>
                </a:solidFill>
                <a:latin typeface="ITC Franklin Gothic LT"/>
                <a:ea typeface="ITC Franklin Gothic LT"/>
                <a:cs typeface="ITC Franklin Gothic LT"/>
                <a:sym typeface="ITC Franklin Gothic LT"/>
              </a:rPr>
              <a:t>Results in faster data pr</a:t>
            </a:r>
            <a:r>
              <a:rPr lang="en-US" sz="2000" spc="-14" u="none">
                <a:solidFill>
                  <a:srgbClr val="FFFFFF"/>
                </a:solidFill>
                <a:latin typeface="ITC Franklin Gothic LT"/>
                <a:ea typeface="ITC Franklin Gothic LT"/>
                <a:cs typeface="ITC Franklin Gothic LT"/>
                <a:sym typeface="ITC Franklin Gothic LT"/>
              </a:rPr>
              <a:t>o</a:t>
            </a:r>
            <a:r>
              <a:rPr lang="en-US" sz="2000" spc="-14" u="none">
                <a:solidFill>
                  <a:srgbClr val="FFFFFF"/>
                </a:solidFill>
                <a:latin typeface="ITC Franklin Gothic LT"/>
                <a:ea typeface="ITC Franklin Gothic LT"/>
                <a:cs typeface="ITC Franklin Gothic LT"/>
                <a:sym typeface="ITC Franklin Gothic LT"/>
              </a:rPr>
              <a:t>cess</a:t>
            </a:r>
            <a:r>
              <a:rPr lang="en-US" sz="2000" spc="-14" u="none">
                <a:solidFill>
                  <a:srgbClr val="FFFFFF"/>
                </a:solidFill>
                <a:latin typeface="ITC Franklin Gothic LT"/>
                <a:ea typeface="ITC Franklin Gothic LT"/>
                <a:cs typeface="ITC Franklin Gothic LT"/>
                <a:sym typeface="ITC Franklin Gothic LT"/>
              </a:rPr>
              <a:t>in</a:t>
            </a:r>
            <a:r>
              <a:rPr lang="en-US" sz="2000" spc="-14" u="none">
                <a:solidFill>
                  <a:srgbClr val="FFFFFF"/>
                </a:solidFill>
                <a:latin typeface="ITC Franklin Gothic LT"/>
                <a:ea typeface="ITC Franklin Gothic LT"/>
                <a:cs typeface="ITC Franklin Gothic LT"/>
                <a:sym typeface="ITC Franklin Gothic LT"/>
              </a:rPr>
              <a:t>g </a:t>
            </a:r>
            <a:r>
              <a:rPr lang="en-US" sz="2000" spc="-14" u="none">
                <a:solidFill>
                  <a:srgbClr val="FFFFFF"/>
                </a:solidFill>
                <a:latin typeface="ITC Franklin Gothic LT"/>
                <a:ea typeface="ITC Franklin Gothic LT"/>
                <a:cs typeface="ITC Franklin Gothic LT"/>
                <a:sym typeface="ITC Franklin Gothic LT"/>
              </a:rPr>
              <a:t>and</a:t>
            </a:r>
            <a:r>
              <a:rPr lang="en-US" sz="2000" spc="-14" u="none">
                <a:solidFill>
                  <a:srgbClr val="FFFFFF"/>
                </a:solidFill>
                <a:latin typeface="ITC Franklin Gothic LT"/>
                <a:ea typeface="ITC Franklin Gothic LT"/>
                <a:cs typeface="ITC Franklin Gothic LT"/>
                <a:sym typeface="ITC Franklin Gothic LT"/>
              </a:rPr>
              <a:t> </a:t>
            </a:r>
            <a:r>
              <a:rPr lang="en-US" sz="2000" spc="-14" u="none">
                <a:solidFill>
                  <a:srgbClr val="FFFFFF"/>
                </a:solidFill>
                <a:latin typeface="ITC Franklin Gothic LT"/>
                <a:ea typeface="ITC Franklin Gothic LT"/>
                <a:cs typeface="ITC Franklin Gothic LT"/>
                <a:sym typeface="ITC Franklin Gothic LT"/>
              </a:rPr>
              <a:t>a</a:t>
            </a:r>
            <a:r>
              <a:rPr lang="en-US" sz="2000" spc="-14" u="none">
                <a:solidFill>
                  <a:srgbClr val="FFFFFF"/>
                </a:solidFill>
                <a:latin typeface="ITC Franklin Gothic LT"/>
                <a:ea typeface="ITC Franklin Gothic LT"/>
                <a:cs typeface="ITC Franklin Gothic LT"/>
                <a:sym typeface="ITC Franklin Gothic LT"/>
              </a:rPr>
              <a:t>nalysis</a:t>
            </a:r>
          </a:p>
          <a:p>
            <a:pPr algn="l">
              <a:lnSpc>
                <a:spcPts val="28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BD4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3850" y="0"/>
                  </a:moveTo>
                  <a:lnTo>
                    <a:pt x="4250876" y="0"/>
                  </a:lnTo>
                  <a:cubicBezTo>
                    <a:pt x="4257201" y="0"/>
                    <a:pt x="4263268" y="2513"/>
                    <a:pt x="4267741" y="6985"/>
                  </a:cubicBezTo>
                  <a:cubicBezTo>
                    <a:pt x="4272213" y="11458"/>
                    <a:pt x="4274726" y="17524"/>
                    <a:pt x="4274726" y="23850"/>
                  </a:cubicBezTo>
                  <a:lnTo>
                    <a:pt x="4274726" y="2143617"/>
                  </a:lnTo>
                  <a:cubicBezTo>
                    <a:pt x="4274726" y="2149942"/>
                    <a:pt x="4272213" y="2156009"/>
                    <a:pt x="4267741" y="2160481"/>
                  </a:cubicBezTo>
                  <a:cubicBezTo>
                    <a:pt x="4263268" y="2164954"/>
                    <a:pt x="4257201" y="2167467"/>
                    <a:pt x="4250876" y="2167467"/>
                  </a:cubicBezTo>
                  <a:lnTo>
                    <a:pt x="23850" y="2167467"/>
                  </a:lnTo>
                  <a:cubicBezTo>
                    <a:pt x="17524" y="2167467"/>
                    <a:pt x="11458" y="2164954"/>
                    <a:pt x="6985" y="2160481"/>
                  </a:cubicBezTo>
                  <a:cubicBezTo>
                    <a:pt x="2513" y="2156009"/>
                    <a:pt x="0" y="2149942"/>
                    <a:pt x="0" y="2143617"/>
                  </a:cubicBezTo>
                  <a:lnTo>
                    <a:pt x="0" y="23850"/>
                  </a:lnTo>
                  <a:cubicBezTo>
                    <a:pt x="0" y="17524"/>
                    <a:pt x="2513" y="11458"/>
                    <a:pt x="6985" y="6985"/>
                  </a:cubicBezTo>
                  <a:cubicBezTo>
                    <a:pt x="11458" y="2513"/>
                    <a:pt x="17524" y="0"/>
                    <a:pt x="23850" y="0"/>
                  </a:cubicBezTo>
                  <a:close/>
                </a:path>
              </a:pathLst>
            </a:custGeom>
            <a:solidFill>
              <a:srgbClr val="F1EAD1"/>
            </a:solidFill>
            <a:ln w="28575" cap="rnd">
              <a:solidFill>
                <a:srgbClr val="097D4C"/>
              </a:solidFill>
              <a:prstDash val="solid"/>
              <a:round/>
            </a:ln>
          </p:spPr>
        </p:sp>
        <p:sp>
          <p:nvSpPr>
            <p:cNvPr name="TextBox 4" id="4"/>
            <p:cNvSpPr txBox="true"/>
            <p:nvPr/>
          </p:nvSpPr>
          <p:spPr>
            <a:xfrm>
              <a:off x="0" y="-95250"/>
              <a:ext cx="4274726" cy="2262717"/>
            </a:xfrm>
            <a:prstGeom prst="rect">
              <a:avLst/>
            </a:prstGeom>
          </p:spPr>
          <p:txBody>
            <a:bodyPr anchor="ctr" rtlCol="false" tIns="50800" lIns="50800" bIns="50800" rIns="50800"/>
            <a:lstStyle/>
            <a:p>
              <a:pPr algn="ctr">
                <a:lnSpc>
                  <a:spcPts val="3051"/>
                </a:lnSpc>
              </a:pPr>
            </a:p>
          </p:txBody>
        </p:sp>
      </p:grpSp>
      <p:grpSp>
        <p:nvGrpSpPr>
          <p:cNvPr name="Group 5" id="5"/>
          <p:cNvGrpSpPr/>
          <p:nvPr/>
        </p:nvGrpSpPr>
        <p:grpSpPr>
          <a:xfrm rot="0">
            <a:off x="1742790" y="6003382"/>
            <a:ext cx="6823874" cy="2833500"/>
            <a:chOff x="0" y="0"/>
            <a:chExt cx="9098498" cy="3778000"/>
          </a:xfrm>
        </p:grpSpPr>
        <p:sp>
          <p:nvSpPr>
            <p:cNvPr name="TextBox 6" id="6"/>
            <p:cNvSpPr txBox="true"/>
            <p:nvPr/>
          </p:nvSpPr>
          <p:spPr>
            <a:xfrm rot="0">
              <a:off x="367067" y="0"/>
              <a:ext cx="8364363" cy="698500"/>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097D4C"/>
                  </a:solidFill>
                  <a:latin typeface="Cooper BT Light"/>
                  <a:ea typeface="Cooper BT Light"/>
                  <a:cs typeface="Cooper BT Light"/>
                  <a:sym typeface="Cooper BT Light"/>
                </a:rPr>
                <a:t>Apply map_partitions</a:t>
              </a:r>
            </a:p>
          </p:txBody>
        </p:sp>
        <p:sp>
          <p:nvSpPr>
            <p:cNvPr name="TextBox 7" id="7"/>
            <p:cNvSpPr txBox="true"/>
            <p:nvPr/>
          </p:nvSpPr>
          <p:spPr>
            <a:xfrm rot="0">
              <a:off x="0" y="1339600"/>
              <a:ext cx="9098498" cy="2438400"/>
            </a:xfrm>
            <a:prstGeom prst="rect">
              <a:avLst/>
            </a:prstGeom>
          </p:spPr>
          <p:txBody>
            <a:bodyPr anchor="t" rtlCol="false" tIns="0" lIns="0" bIns="0" rIns="0">
              <a:spAutoFit/>
            </a:bodyPr>
            <a:lstStyle/>
            <a:p>
              <a:pPr algn="l" marL="431801" indent="-215900" lvl="1">
                <a:lnSpc>
                  <a:spcPts val="2400"/>
                </a:lnSpc>
                <a:buFont typeface="Arial"/>
                <a:buChar char="•"/>
              </a:pPr>
              <a:r>
                <a:rPr lang="en-US" sz="2000" spc="140">
                  <a:solidFill>
                    <a:srgbClr val="282204"/>
                  </a:solidFill>
                  <a:latin typeface="Cooper BT Light"/>
                  <a:ea typeface="Cooper BT Light"/>
                  <a:cs typeface="Cooper BT Light"/>
                  <a:sym typeface="Cooper BT Light"/>
                </a:rPr>
                <a:t>“map_partitions” applied the cleaning logic independently to each partition, which </a:t>
              </a:r>
              <a:r>
                <a:rPr lang="en-US" sz="2000" spc="140">
                  <a:solidFill>
                    <a:srgbClr val="282204"/>
                  </a:solidFill>
                  <a:latin typeface="Cooper BT Light"/>
                  <a:ea typeface="Cooper BT Light"/>
                  <a:cs typeface="Cooper BT Light"/>
                  <a:sym typeface="Cooper BT Light"/>
                </a:rPr>
                <a:t>preserves the lazy evaluation model.</a:t>
              </a:r>
            </a:p>
            <a:p>
              <a:pPr algn="l" marL="431801" indent="-215900" lvl="1">
                <a:lnSpc>
                  <a:spcPts val="2400"/>
                </a:lnSpc>
                <a:buFont typeface="Arial"/>
                <a:buChar char="•"/>
              </a:pPr>
              <a:r>
                <a:rPr lang="en-US" sz="2000" spc="140">
                  <a:solidFill>
                    <a:srgbClr val="282204"/>
                  </a:solidFill>
                  <a:latin typeface="Cooper BT Light"/>
                  <a:ea typeface="Cooper BT Light"/>
                  <a:cs typeface="Cooper BT Light"/>
                  <a:sym typeface="Cooper BT Light"/>
                </a:rPr>
                <a:t>operations like string parsing and </a:t>
              </a:r>
              <a:r>
                <a:rPr lang="en-US" sz="2000" spc="140">
                  <a:solidFill>
                    <a:srgbClr val="282204"/>
                  </a:solidFill>
                  <a:latin typeface="Cooper BT Light"/>
                  <a:ea typeface="Cooper BT Light"/>
                  <a:cs typeface="Cooper BT Light"/>
                  <a:sym typeface="Cooper BT Light"/>
                </a:rPr>
                <a:t>datetime conversion are only performed when compute() is explicitly called.</a:t>
              </a:r>
            </a:p>
          </p:txBody>
        </p:sp>
        <p:sp>
          <p:nvSpPr>
            <p:cNvPr name="AutoShape 8" id="8"/>
            <p:cNvSpPr/>
            <p:nvPr/>
          </p:nvSpPr>
          <p:spPr>
            <a:xfrm>
              <a:off x="367109" y="996700"/>
              <a:ext cx="8364321" cy="0"/>
            </a:xfrm>
            <a:prstGeom prst="line">
              <a:avLst/>
            </a:prstGeom>
            <a:ln cap="flat" w="25400">
              <a:solidFill>
                <a:srgbClr val="097D4C"/>
              </a:solidFill>
              <a:prstDash val="solid"/>
              <a:headEnd type="none" len="sm" w="sm"/>
              <a:tailEnd type="none" len="sm" w="sm"/>
            </a:ln>
          </p:spPr>
        </p:sp>
      </p:grpSp>
      <p:sp>
        <p:nvSpPr>
          <p:cNvPr name="Freeform 9" id="9"/>
          <p:cNvSpPr/>
          <p:nvPr/>
        </p:nvSpPr>
        <p:spPr>
          <a:xfrm flipH="false" flipV="false" rot="3028807">
            <a:off x="17466230" y="-242411"/>
            <a:ext cx="1078761" cy="1045049"/>
          </a:xfrm>
          <a:custGeom>
            <a:avLst/>
            <a:gdLst/>
            <a:ahLst/>
            <a:cxnLst/>
            <a:rect r="r" b="b" t="t" l="l"/>
            <a:pathLst>
              <a:path h="1045049" w="1078761">
                <a:moveTo>
                  <a:pt x="0" y="0"/>
                </a:moveTo>
                <a:lnTo>
                  <a:pt x="1078760" y="0"/>
                </a:lnTo>
                <a:lnTo>
                  <a:pt x="1078760" y="1045049"/>
                </a:lnTo>
                <a:lnTo>
                  <a:pt x="0" y="1045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751512">
            <a:off x="536209" y="8838948"/>
            <a:ext cx="863355" cy="836375"/>
          </a:xfrm>
          <a:custGeom>
            <a:avLst/>
            <a:gdLst/>
            <a:ahLst/>
            <a:cxnLst/>
            <a:rect r="r" b="b" t="t" l="l"/>
            <a:pathLst>
              <a:path h="836375" w="863355">
                <a:moveTo>
                  <a:pt x="0" y="0"/>
                </a:moveTo>
                <a:lnTo>
                  <a:pt x="863355" y="0"/>
                </a:lnTo>
                <a:lnTo>
                  <a:pt x="863355" y="836375"/>
                </a:lnTo>
                <a:lnTo>
                  <a:pt x="0" y="836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934605">
            <a:off x="865256" y="903134"/>
            <a:ext cx="644032" cy="708701"/>
          </a:xfrm>
          <a:custGeom>
            <a:avLst/>
            <a:gdLst/>
            <a:ahLst/>
            <a:cxnLst/>
            <a:rect r="r" b="b" t="t" l="l"/>
            <a:pathLst>
              <a:path h="708701" w="644032">
                <a:moveTo>
                  <a:pt x="0" y="0"/>
                </a:moveTo>
                <a:lnTo>
                  <a:pt x="644032" y="0"/>
                </a:lnTo>
                <a:lnTo>
                  <a:pt x="644032" y="708700"/>
                </a:lnTo>
                <a:lnTo>
                  <a:pt x="0" y="70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144000" y="6084981"/>
            <a:ext cx="6803318" cy="2670302"/>
          </a:xfrm>
          <a:custGeom>
            <a:avLst/>
            <a:gdLst/>
            <a:ahLst/>
            <a:cxnLst/>
            <a:rect r="r" b="b" t="t" l="l"/>
            <a:pathLst>
              <a:path h="2670302" w="6803318">
                <a:moveTo>
                  <a:pt x="0" y="0"/>
                </a:moveTo>
                <a:lnTo>
                  <a:pt x="6803318" y="0"/>
                </a:lnTo>
                <a:lnTo>
                  <a:pt x="6803318" y="2670302"/>
                </a:lnTo>
                <a:lnTo>
                  <a:pt x="0" y="2670302"/>
                </a:lnTo>
                <a:lnTo>
                  <a:pt x="0" y="0"/>
                </a:lnTo>
                <a:close/>
              </a:path>
            </a:pathLst>
          </a:custGeom>
          <a:blipFill>
            <a:blip r:embed="rId6"/>
            <a:stretch>
              <a:fillRect l="0" t="0" r="0" b="0"/>
            </a:stretch>
          </a:blipFill>
        </p:spPr>
      </p:sp>
      <p:grpSp>
        <p:nvGrpSpPr>
          <p:cNvPr name="Group 13" id="13"/>
          <p:cNvGrpSpPr/>
          <p:nvPr/>
        </p:nvGrpSpPr>
        <p:grpSpPr>
          <a:xfrm rot="0">
            <a:off x="9144000" y="1685290"/>
            <a:ext cx="7681138" cy="3868119"/>
            <a:chOff x="0" y="0"/>
            <a:chExt cx="10241518" cy="5157492"/>
          </a:xfrm>
        </p:grpSpPr>
        <p:sp>
          <p:nvSpPr>
            <p:cNvPr name="AutoShape 14" id="14"/>
            <p:cNvSpPr/>
            <p:nvPr/>
          </p:nvSpPr>
          <p:spPr>
            <a:xfrm>
              <a:off x="0" y="1041400"/>
              <a:ext cx="8364321" cy="0"/>
            </a:xfrm>
            <a:prstGeom prst="line">
              <a:avLst/>
            </a:prstGeom>
            <a:ln cap="flat" w="25400">
              <a:solidFill>
                <a:srgbClr val="097D4C"/>
              </a:solidFill>
              <a:prstDash val="solid"/>
              <a:headEnd type="none" len="sm" w="sm"/>
              <a:tailEnd type="none" len="sm" w="sm"/>
            </a:ln>
          </p:spPr>
        </p:sp>
        <p:sp>
          <p:nvSpPr>
            <p:cNvPr name="Freeform 15" id="15"/>
            <p:cNvSpPr/>
            <p:nvPr/>
          </p:nvSpPr>
          <p:spPr>
            <a:xfrm flipH="false" flipV="false" rot="0">
              <a:off x="0" y="1384300"/>
              <a:ext cx="9071133" cy="1349331"/>
            </a:xfrm>
            <a:custGeom>
              <a:avLst/>
              <a:gdLst/>
              <a:ahLst/>
              <a:cxnLst/>
              <a:rect r="r" b="b" t="t" l="l"/>
              <a:pathLst>
                <a:path h="1349331" w="9071133">
                  <a:moveTo>
                    <a:pt x="0" y="0"/>
                  </a:moveTo>
                  <a:lnTo>
                    <a:pt x="9071133" y="0"/>
                  </a:lnTo>
                  <a:lnTo>
                    <a:pt x="9071133" y="1349331"/>
                  </a:lnTo>
                  <a:lnTo>
                    <a:pt x="0" y="1349331"/>
                  </a:lnTo>
                  <a:lnTo>
                    <a:pt x="0" y="0"/>
                  </a:lnTo>
                  <a:close/>
                </a:path>
              </a:pathLst>
            </a:custGeom>
            <a:blipFill>
              <a:blip r:embed="rId7"/>
              <a:stretch>
                <a:fillRect l="0" t="0" r="0" b="0"/>
              </a:stretch>
            </a:blipFill>
          </p:spPr>
        </p:sp>
        <p:sp>
          <p:nvSpPr>
            <p:cNvPr name="TextBox 16" id="16"/>
            <p:cNvSpPr txBox="true"/>
            <p:nvPr/>
          </p:nvSpPr>
          <p:spPr>
            <a:xfrm rot="0">
              <a:off x="0" y="0"/>
              <a:ext cx="8364363" cy="698500"/>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097D4C"/>
                  </a:solidFill>
                  <a:latin typeface="Cooper BT Light"/>
                  <a:ea typeface="Cooper BT Light"/>
                  <a:cs typeface="Cooper BT Light"/>
                  <a:sym typeface="Cooper BT Light"/>
                </a:rPr>
                <a:t>Optimal Partition Count</a:t>
              </a:r>
            </a:p>
          </p:txBody>
        </p:sp>
        <p:sp>
          <p:nvSpPr>
            <p:cNvPr name="TextBox 17" id="17"/>
            <p:cNvSpPr txBox="true"/>
            <p:nvPr/>
          </p:nvSpPr>
          <p:spPr>
            <a:xfrm rot="0">
              <a:off x="0" y="3125492"/>
              <a:ext cx="10241518" cy="2032000"/>
            </a:xfrm>
            <a:prstGeom prst="rect">
              <a:avLst/>
            </a:prstGeom>
          </p:spPr>
          <p:txBody>
            <a:bodyPr anchor="t" rtlCol="false" tIns="0" lIns="0" bIns="0" rIns="0">
              <a:spAutoFit/>
            </a:bodyPr>
            <a:lstStyle/>
            <a:p>
              <a:pPr algn="l" marL="431801" indent="-215900" lvl="1">
                <a:lnSpc>
                  <a:spcPts val="2400"/>
                </a:lnSpc>
                <a:buFont typeface="Arial"/>
                <a:buChar char="•"/>
              </a:pPr>
              <a:r>
                <a:rPr lang="en-US" sz="2000" spc="200">
                  <a:solidFill>
                    <a:srgbClr val="282204"/>
                  </a:solidFill>
                  <a:latin typeface="Cooper BT Light"/>
                  <a:ea typeface="Cooper BT Light"/>
                  <a:cs typeface="Cooper BT Light"/>
                  <a:sym typeface="Cooper BT Light"/>
                </a:rPr>
                <a:t>The number of partitions is dynamically set based on the available CPU cores to ensure optimal parallelism. </a:t>
              </a:r>
            </a:p>
            <a:p>
              <a:pPr algn="l" marL="431801" indent="-215900" lvl="1">
                <a:lnSpc>
                  <a:spcPts val="2400"/>
                </a:lnSpc>
                <a:buFont typeface="Arial"/>
                <a:buChar char="•"/>
              </a:pPr>
              <a:r>
                <a:rPr lang="en-US" sz="2000" spc="200">
                  <a:solidFill>
                    <a:srgbClr val="282204"/>
                  </a:solidFill>
                  <a:latin typeface="Cooper BT Light"/>
                  <a:ea typeface="Cooper BT Light"/>
                  <a:cs typeface="Cooper BT Light"/>
                  <a:sym typeface="Cooper BT Light"/>
                </a:rPr>
                <a:t>Enables each partition to be processed concurrently, </a:t>
              </a:r>
              <a:r>
                <a:rPr lang="en-US" sz="2000" spc="200">
                  <a:solidFill>
                    <a:srgbClr val="282204"/>
                  </a:solidFill>
                  <a:latin typeface="Cooper BT Light"/>
                  <a:ea typeface="Cooper BT Light"/>
                  <a:cs typeface="Cooper BT Light"/>
                  <a:sym typeface="Cooper BT Light"/>
                </a:rPr>
                <a:t>significantly reducing execution time. </a:t>
              </a:r>
            </a:p>
          </p:txBody>
        </p:sp>
      </p:grpSp>
      <p:sp>
        <p:nvSpPr>
          <p:cNvPr name="TextBox 18" id="18"/>
          <p:cNvSpPr txBox="true"/>
          <p:nvPr/>
        </p:nvSpPr>
        <p:spPr>
          <a:xfrm rot="0">
            <a:off x="1479982" y="1208723"/>
            <a:ext cx="6187575" cy="857884"/>
          </a:xfrm>
          <a:prstGeom prst="rect">
            <a:avLst/>
          </a:prstGeom>
        </p:spPr>
        <p:txBody>
          <a:bodyPr anchor="t" rtlCol="false" tIns="0" lIns="0" bIns="0" rIns="0">
            <a:spAutoFit/>
          </a:bodyPr>
          <a:lstStyle/>
          <a:p>
            <a:pPr algn="l" marL="0" indent="0" lvl="0">
              <a:lnSpc>
                <a:spcPts val="7000"/>
              </a:lnSpc>
              <a:spcBef>
                <a:spcPct val="0"/>
              </a:spcBef>
            </a:pPr>
            <a:r>
              <a:rPr lang="en-US" b="true" sz="5000">
                <a:solidFill>
                  <a:srgbClr val="097D4C"/>
                </a:solidFill>
                <a:latin typeface="Cooper BT Bold"/>
                <a:ea typeface="Cooper BT Bold"/>
                <a:cs typeface="Cooper BT Bold"/>
                <a:sym typeface="Cooper BT Bold"/>
              </a:rPr>
              <a:t>5.2.3 Dask</a:t>
            </a:r>
          </a:p>
        </p:txBody>
      </p:sp>
      <p:grpSp>
        <p:nvGrpSpPr>
          <p:cNvPr name="Group 19" id="19"/>
          <p:cNvGrpSpPr/>
          <p:nvPr/>
        </p:nvGrpSpPr>
        <p:grpSpPr>
          <a:xfrm rot="0">
            <a:off x="1742790" y="2561377"/>
            <a:ext cx="6273241" cy="3047353"/>
            <a:chOff x="0" y="0"/>
            <a:chExt cx="8364321" cy="4063138"/>
          </a:xfrm>
        </p:grpSpPr>
        <p:sp>
          <p:nvSpPr>
            <p:cNvPr name="Freeform 20" id="20"/>
            <p:cNvSpPr/>
            <p:nvPr/>
          </p:nvSpPr>
          <p:spPr>
            <a:xfrm flipH="false" flipV="false" rot="0">
              <a:off x="0" y="1308100"/>
              <a:ext cx="6387050" cy="773838"/>
            </a:xfrm>
            <a:custGeom>
              <a:avLst/>
              <a:gdLst/>
              <a:ahLst/>
              <a:cxnLst/>
              <a:rect r="r" b="b" t="t" l="l"/>
              <a:pathLst>
                <a:path h="773838" w="6387050">
                  <a:moveTo>
                    <a:pt x="0" y="0"/>
                  </a:moveTo>
                  <a:lnTo>
                    <a:pt x="6387050" y="0"/>
                  </a:lnTo>
                  <a:lnTo>
                    <a:pt x="6387050" y="773838"/>
                  </a:lnTo>
                  <a:lnTo>
                    <a:pt x="0" y="773838"/>
                  </a:lnTo>
                  <a:lnTo>
                    <a:pt x="0" y="0"/>
                  </a:lnTo>
                  <a:close/>
                </a:path>
              </a:pathLst>
            </a:custGeom>
            <a:blipFill>
              <a:blip r:embed="rId8"/>
              <a:stretch>
                <a:fillRect l="0" t="0" r="0" b="0"/>
              </a:stretch>
            </a:blipFill>
          </p:spPr>
        </p:sp>
        <p:sp>
          <p:nvSpPr>
            <p:cNvPr name="AutoShape 21" id="21"/>
            <p:cNvSpPr/>
            <p:nvPr/>
          </p:nvSpPr>
          <p:spPr>
            <a:xfrm>
              <a:off x="0" y="1003300"/>
              <a:ext cx="8364321" cy="0"/>
            </a:xfrm>
            <a:prstGeom prst="line">
              <a:avLst/>
            </a:prstGeom>
            <a:ln cap="flat" w="25400">
              <a:solidFill>
                <a:srgbClr val="097D4C"/>
              </a:solidFill>
              <a:prstDash val="solid"/>
              <a:headEnd type="none" len="sm" w="sm"/>
              <a:tailEnd type="none" len="sm" w="sm"/>
            </a:ln>
          </p:spPr>
        </p:sp>
        <p:sp>
          <p:nvSpPr>
            <p:cNvPr name="TextBox 22" id="22"/>
            <p:cNvSpPr txBox="true"/>
            <p:nvPr/>
          </p:nvSpPr>
          <p:spPr>
            <a:xfrm rot="0">
              <a:off x="0" y="0"/>
              <a:ext cx="6387050" cy="698500"/>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097D4C"/>
                  </a:solidFill>
                  <a:latin typeface="Cooper BT Light"/>
                  <a:ea typeface="Cooper BT Light"/>
                  <a:cs typeface="Cooper BT Light"/>
                  <a:sym typeface="Cooper BT Light"/>
                </a:rPr>
                <a:t>Impor</a:t>
              </a:r>
              <a:r>
                <a:rPr lang="en-US" sz="3499">
                  <a:solidFill>
                    <a:srgbClr val="097D4C"/>
                  </a:solidFill>
                  <a:latin typeface="Cooper BT Light"/>
                  <a:ea typeface="Cooper BT Light"/>
                  <a:cs typeface="Cooper BT Light"/>
                  <a:sym typeface="Cooper BT Light"/>
                </a:rPr>
                <a:t>ts the Dask library</a:t>
              </a:r>
            </a:p>
          </p:txBody>
        </p:sp>
        <p:sp>
          <p:nvSpPr>
            <p:cNvPr name="TextBox 23" id="23"/>
            <p:cNvSpPr txBox="true"/>
            <p:nvPr/>
          </p:nvSpPr>
          <p:spPr>
            <a:xfrm rot="0">
              <a:off x="0" y="2437538"/>
              <a:ext cx="8250099" cy="1625600"/>
            </a:xfrm>
            <a:prstGeom prst="rect">
              <a:avLst/>
            </a:prstGeom>
          </p:spPr>
          <p:txBody>
            <a:bodyPr anchor="t" rtlCol="false" tIns="0" lIns="0" bIns="0" rIns="0">
              <a:spAutoFit/>
            </a:bodyPr>
            <a:lstStyle/>
            <a:p>
              <a:pPr algn="l" marL="431801" indent="-215900" lvl="1">
                <a:lnSpc>
                  <a:spcPts val="2400"/>
                </a:lnSpc>
                <a:buFont typeface="Arial"/>
                <a:buChar char="•"/>
              </a:pPr>
              <a:r>
                <a:rPr lang="en-US" sz="2000" spc="200">
                  <a:solidFill>
                    <a:srgbClr val="282204"/>
                  </a:solidFill>
                  <a:latin typeface="Cooper BT Light"/>
                  <a:ea typeface="Cooper BT Light"/>
                  <a:cs typeface="Cooper BT Light"/>
                  <a:sym typeface="Cooper BT Light"/>
                </a:rPr>
                <a:t>The dataset is converted into a Dask dataFrame, which splits the data into multiple smaller partitions and processes them in parallel.</a:t>
              </a:r>
            </a:p>
          </p:txBody>
        </p:sp>
      </p:gr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484591" y="8918981"/>
            <a:ext cx="2108439" cy="1084532"/>
          </a:xfrm>
          <a:custGeom>
            <a:avLst/>
            <a:gdLst/>
            <a:ahLst/>
            <a:cxnLst/>
            <a:rect r="r" b="b" t="t" l="l"/>
            <a:pathLst>
              <a:path h="1084532" w="2108439">
                <a:moveTo>
                  <a:pt x="0" y="0"/>
                </a:moveTo>
                <a:lnTo>
                  <a:pt x="2108439" y="0"/>
                </a:lnTo>
                <a:lnTo>
                  <a:pt x="2108439" y="1084532"/>
                </a:lnTo>
                <a:lnTo>
                  <a:pt x="0" y="1084532"/>
                </a:lnTo>
                <a:lnTo>
                  <a:pt x="0" y="0"/>
                </a:lnTo>
                <a:close/>
              </a:path>
            </a:pathLst>
          </a:custGeom>
          <a:blipFill>
            <a:blip r:embed="rId4"/>
            <a:stretch>
              <a:fillRect l="0" t="0" r="0" b="0"/>
            </a:stretch>
          </a:blipFill>
        </p:spPr>
      </p:sp>
      <p:sp>
        <p:nvSpPr>
          <p:cNvPr name="Freeform 5" id="5"/>
          <p:cNvSpPr/>
          <p:nvPr/>
        </p:nvSpPr>
        <p:spPr>
          <a:xfrm flipH="false" flipV="false" rot="0">
            <a:off x="9015834" y="2164427"/>
            <a:ext cx="8757868" cy="7093873"/>
          </a:xfrm>
          <a:custGeom>
            <a:avLst/>
            <a:gdLst/>
            <a:ahLst/>
            <a:cxnLst/>
            <a:rect r="r" b="b" t="t" l="l"/>
            <a:pathLst>
              <a:path h="7093873" w="8757868">
                <a:moveTo>
                  <a:pt x="0" y="0"/>
                </a:moveTo>
                <a:lnTo>
                  <a:pt x="8757868" y="0"/>
                </a:lnTo>
                <a:lnTo>
                  <a:pt x="8757868" y="7093873"/>
                </a:lnTo>
                <a:lnTo>
                  <a:pt x="0" y="7093873"/>
                </a:lnTo>
                <a:lnTo>
                  <a:pt x="0" y="0"/>
                </a:lnTo>
                <a:close/>
              </a:path>
            </a:pathLst>
          </a:custGeom>
          <a:blipFill>
            <a:blip r:embed="rId5"/>
            <a:stretch>
              <a:fillRect l="0" t="0" r="0" b="0"/>
            </a:stretch>
          </a:blipFill>
        </p:spPr>
      </p:sp>
      <p:sp>
        <p:nvSpPr>
          <p:cNvPr name="TextBox 6" id="6"/>
          <p:cNvSpPr txBox="true"/>
          <p:nvPr/>
        </p:nvSpPr>
        <p:spPr>
          <a:xfrm rot="0">
            <a:off x="2393038" y="1295480"/>
            <a:ext cx="6404934"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5.2.4 Polars</a:t>
            </a:r>
          </a:p>
        </p:txBody>
      </p:sp>
      <p:sp>
        <p:nvSpPr>
          <p:cNvPr name="TextBox 7" id="7"/>
          <p:cNvSpPr txBox="true"/>
          <p:nvPr/>
        </p:nvSpPr>
        <p:spPr>
          <a:xfrm rot="0">
            <a:off x="1324237" y="3240229"/>
            <a:ext cx="7749651" cy="5549773"/>
          </a:xfrm>
          <a:prstGeom prst="rect">
            <a:avLst/>
          </a:prstGeom>
        </p:spPr>
        <p:txBody>
          <a:bodyPr anchor="t" rtlCol="false" tIns="0" lIns="0" bIns="0" rIns="0">
            <a:spAutoFit/>
          </a:bodyPr>
          <a:lstStyle/>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C</a:t>
            </a:r>
            <a:r>
              <a:rPr lang="en-US" sz="2900">
                <a:solidFill>
                  <a:srgbClr val="000000"/>
                </a:solidFill>
                <a:latin typeface="Crimson Pro"/>
                <a:ea typeface="Crimson Pro"/>
                <a:cs typeface="Crimson Pro"/>
                <a:sym typeface="Crimson Pro"/>
              </a:rPr>
              <a:t>onverts the standard DataFrame to a LazyFrame, allowing deferred execution for better performance (similar to Spark).</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Drop rows with null values.</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Title-cases the Category (e.g., "nasional" → "Nasional").</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Applies a custom function replace_malay_months to the Date column to standardize Malay month names (e.g., "Mei" → "May").</a:t>
            </a:r>
          </a:p>
          <a:p>
            <a:pPr algn="l" marL="626111" indent="-313055" lvl="1">
              <a:lnSpc>
                <a:spcPts val="4031"/>
              </a:lnSpc>
              <a:buFont typeface="Arial"/>
              <a:buChar char="•"/>
            </a:pPr>
            <a:r>
              <a:rPr lang="en-US" sz="2900">
                <a:solidFill>
                  <a:srgbClr val="000000"/>
                </a:solidFill>
                <a:latin typeface="Crimson Pro"/>
                <a:ea typeface="Crimson Pro"/>
                <a:cs typeface="Crimson Pro"/>
                <a:sym typeface="Crimson Pro"/>
              </a:rPr>
              <a:t>Ensures unique articles based on the URL.</a:t>
            </a:r>
          </a:p>
        </p:txBody>
      </p:sp>
    </p:spTree>
  </p:cSld>
  <p:clrMapOvr>
    <a:masterClrMapping/>
  </p:clrMapOvr>
  <p:transition spd="slow">
    <p:cover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sp>
        <p:nvSpPr>
          <p:cNvPr name="TextBox 2" id="2"/>
          <p:cNvSpPr txBox="true"/>
          <p:nvPr/>
        </p:nvSpPr>
        <p:spPr>
          <a:xfrm rot="0">
            <a:off x="1028700" y="237443"/>
            <a:ext cx="12904879" cy="1128395"/>
          </a:xfrm>
          <a:prstGeom prst="rect">
            <a:avLst/>
          </a:prstGeom>
        </p:spPr>
        <p:txBody>
          <a:bodyPr anchor="t" rtlCol="false" tIns="0" lIns="0" bIns="0" rIns="0">
            <a:spAutoFit/>
          </a:bodyPr>
          <a:lstStyle/>
          <a:p>
            <a:pPr algn="l" marL="0" indent="0" lvl="0">
              <a:lnSpc>
                <a:spcPts val="9100"/>
              </a:lnSpc>
              <a:spcBef>
                <a:spcPct val="0"/>
              </a:spcBef>
            </a:pPr>
            <a:r>
              <a:rPr lang="en-US" b="true" sz="6500">
                <a:solidFill>
                  <a:srgbClr val="097D4C"/>
                </a:solidFill>
                <a:latin typeface="Cooper BT Bold"/>
                <a:ea typeface="Cooper BT Bold"/>
                <a:cs typeface="Cooper BT Bold"/>
                <a:sym typeface="Cooper BT Bold"/>
              </a:rPr>
              <a:t>6.0 Performance Evaluation</a:t>
            </a:r>
          </a:p>
        </p:txBody>
      </p:sp>
      <p:sp>
        <p:nvSpPr>
          <p:cNvPr name="Freeform 3" id="3"/>
          <p:cNvSpPr/>
          <p:nvPr/>
        </p:nvSpPr>
        <p:spPr>
          <a:xfrm flipH="false" flipV="false" rot="0">
            <a:off x="12688202" y="462505"/>
            <a:ext cx="1073057" cy="811621"/>
          </a:xfrm>
          <a:custGeom>
            <a:avLst/>
            <a:gdLst/>
            <a:ahLst/>
            <a:cxnLst/>
            <a:rect r="r" b="b" t="t" l="l"/>
            <a:pathLst>
              <a:path h="811621" w="1073057">
                <a:moveTo>
                  <a:pt x="0" y="0"/>
                </a:moveTo>
                <a:lnTo>
                  <a:pt x="1073057" y="0"/>
                </a:lnTo>
                <a:lnTo>
                  <a:pt x="1073057" y="811621"/>
                </a:lnTo>
                <a:lnTo>
                  <a:pt x="0" y="8116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3196" y="2063993"/>
            <a:ext cx="8673418" cy="6477616"/>
          </a:xfrm>
          <a:custGeom>
            <a:avLst/>
            <a:gdLst/>
            <a:ahLst/>
            <a:cxnLst/>
            <a:rect r="r" b="b" t="t" l="l"/>
            <a:pathLst>
              <a:path h="6477616" w="8673418">
                <a:moveTo>
                  <a:pt x="0" y="0"/>
                </a:moveTo>
                <a:lnTo>
                  <a:pt x="8673418" y="0"/>
                </a:lnTo>
                <a:lnTo>
                  <a:pt x="8673418" y="6477616"/>
                </a:lnTo>
                <a:lnTo>
                  <a:pt x="0" y="6477616"/>
                </a:lnTo>
                <a:lnTo>
                  <a:pt x="0" y="0"/>
                </a:lnTo>
                <a:close/>
              </a:path>
            </a:pathLst>
          </a:custGeom>
          <a:blipFill>
            <a:blip r:embed="rId4"/>
            <a:stretch>
              <a:fillRect l="0" t="0" r="0" b="0"/>
            </a:stretch>
          </a:blipFill>
        </p:spPr>
      </p:sp>
      <p:sp>
        <p:nvSpPr>
          <p:cNvPr name="Freeform 5" id="5"/>
          <p:cNvSpPr/>
          <p:nvPr/>
        </p:nvSpPr>
        <p:spPr>
          <a:xfrm flipH="false" flipV="false" rot="0">
            <a:off x="9292979" y="2063993"/>
            <a:ext cx="8673418" cy="6477616"/>
          </a:xfrm>
          <a:custGeom>
            <a:avLst/>
            <a:gdLst/>
            <a:ahLst/>
            <a:cxnLst/>
            <a:rect r="r" b="b" t="t" l="l"/>
            <a:pathLst>
              <a:path h="6477616" w="8673418">
                <a:moveTo>
                  <a:pt x="0" y="0"/>
                </a:moveTo>
                <a:lnTo>
                  <a:pt x="8673418" y="0"/>
                </a:lnTo>
                <a:lnTo>
                  <a:pt x="8673418" y="6477616"/>
                </a:lnTo>
                <a:lnTo>
                  <a:pt x="0" y="6477616"/>
                </a:lnTo>
                <a:lnTo>
                  <a:pt x="0" y="0"/>
                </a:lnTo>
                <a:close/>
              </a:path>
            </a:pathLst>
          </a:custGeom>
          <a:blipFill>
            <a:blip r:embed="rId5"/>
            <a:stretch>
              <a:fillRect l="0" t="0" r="0" b="0"/>
            </a:stretch>
          </a:blipFill>
        </p:spPr>
      </p:sp>
      <p:sp>
        <p:nvSpPr>
          <p:cNvPr name="TextBox 6" id="6"/>
          <p:cNvSpPr txBox="true"/>
          <p:nvPr/>
        </p:nvSpPr>
        <p:spPr>
          <a:xfrm rot="0">
            <a:off x="1463613" y="8658225"/>
            <a:ext cx="6412583" cy="1085850"/>
          </a:xfrm>
          <a:prstGeom prst="rect">
            <a:avLst/>
          </a:prstGeom>
        </p:spPr>
        <p:txBody>
          <a:bodyPr anchor="t" rtlCol="false" tIns="0" lIns="0" bIns="0" rIns="0">
            <a:spAutoFit/>
          </a:bodyPr>
          <a:lstStyle/>
          <a:p>
            <a:pPr algn="ctr">
              <a:lnSpc>
                <a:spcPts val="4199"/>
              </a:lnSpc>
            </a:pPr>
            <a:r>
              <a:rPr lang="en-US" sz="2999">
                <a:solidFill>
                  <a:srgbClr val="000000"/>
                </a:solidFill>
                <a:latin typeface="ITC Franklin Gothic LT"/>
                <a:ea typeface="ITC Franklin Gothic LT"/>
                <a:cs typeface="ITC Franklin Gothic LT"/>
                <a:sym typeface="ITC Franklin Gothic LT"/>
              </a:rPr>
              <a:t>Com</a:t>
            </a:r>
            <a:r>
              <a:rPr lang="en-US" sz="2999">
                <a:solidFill>
                  <a:srgbClr val="000000"/>
                </a:solidFill>
                <a:latin typeface="ITC Franklin Gothic LT"/>
                <a:ea typeface="ITC Franklin Gothic LT"/>
                <a:cs typeface="ITC Franklin Gothic LT"/>
                <a:sym typeface="ITC Franklin Gothic LT"/>
              </a:rPr>
              <a:t>parison of Execution Time between Libraries</a:t>
            </a:r>
          </a:p>
        </p:txBody>
      </p:sp>
      <p:sp>
        <p:nvSpPr>
          <p:cNvPr name="TextBox 7" id="7"/>
          <p:cNvSpPr txBox="true"/>
          <p:nvPr/>
        </p:nvSpPr>
        <p:spPr>
          <a:xfrm rot="0">
            <a:off x="10554967" y="8658225"/>
            <a:ext cx="6412583" cy="1085850"/>
          </a:xfrm>
          <a:prstGeom prst="rect">
            <a:avLst/>
          </a:prstGeom>
        </p:spPr>
        <p:txBody>
          <a:bodyPr anchor="t" rtlCol="false" tIns="0" lIns="0" bIns="0" rIns="0">
            <a:spAutoFit/>
          </a:bodyPr>
          <a:lstStyle/>
          <a:p>
            <a:pPr algn="ctr">
              <a:lnSpc>
                <a:spcPts val="4199"/>
              </a:lnSpc>
            </a:pPr>
            <a:r>
              <a:rPr lang="en-US" sz="2999">
                <a:solidFill>
                  <a:srgbClr val="000000"/>
                </a:solidFill>
                <a:latin typeface="ITC Franklin Gothic LT"/>
                <a:ea typeface="ITC Franklin Gothic LT"/>
                <a:cs typeface="ITC Franklin Gothic LT"/>
                <a:sym typeface="ITC Franklin Gothic LT"/>
              </a:rPr>
              <a:t>Com</a:t>
            </a:r>
            <a:r>
              <a:rPr lang="en-US" sz="2999">
                <a:solidFill>
                  <a:srgbClr val="000000"/>
                </a:solidFill>
                <a:latin typeface="ITC Franklin Gothic LT"/>
                <a:ea typeface="ITC Franklin Gothic LT"/>
                <a:cs typeface="ITC Franklin Gothic LT"/>
                <a:sym typeface="ITC Franklin Gothic LT"/>
              </a:rPr>
              <a:t>parison of CPU Usage between Libraries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sp>
        <p:nvSpPr>
          <p:cNvPr name="TextBox 2" id="2"/>
          <p:cNvSpPr txBox="true"/>
          <p:nvPr/>
        </p:nvSpPr>
        <p:spPr>
          <a:xfrm rot="0">
            <a:off x="1028700" y="237443"/>
            <a:ext cx="12904879" cy="1128395"/>
          </a:xfrm>
          <a:prstGeom prst="rect">
            <a:avLst/>
          </a:prstGeom>
        </p:spPr>
        <p:txBody>
          <a:bodyPr anchor="t" rtlCol="false" tIns="0" lIns="0" bIns="0" rIns="0">
            <a:spAutoFit/>
          </a:bodyPr>
          <a:lstStyle/>
          <a:p>
            <a:pPr algn="l" marL="0" indent="0" lvl="0">
              <a:lnSpc>
                <a:spcPts val="9100"/>
              </a:lnSpc>
              <a:spcBef>
                <a:spcPct val="0"/>
              </a:spcBef>
            </a:pPr>
            <a:r>
              <a:rPr lang="en-US" b="true" sz="6500">
                <a:solidFill>
                  <a:srgbClr val="097D4C"/>
                </a:solidFill>
                <a:latin typeface="Cooper BT Bold"/>
                <a:ea typeface="Cooper BT Bold"/>
                <a:cs typeface="Cooper BT Bold"/>
                <a:sym typeface="Cooper BT Bold"/>
              </a:rPr>
              <a:t>6.0 Performance Evaluation</a:t>
            </a:r>
          </a:p>
        </p:txBody>
      </p:sp>
      <p:sp>
        <p:nvSpPr>
          <p:cNvPr name="Freeform 3" id="3"/>
          <p:cNvSpPr/>
          <p:nvPr/>
        </p:nvSpPr>
        <p:spPr>
          <a:xfrm flipH="false" flipV="false" rot="0">
            <a:off x="12688202" y="462505"/>
            <a:ext cx="1073057" cy="811621"/>
          </a:xfrm>
          <a:custGeom>
            <a:avLst/>
            <a:gdLst/>
            <a:ahLst/>
            <a:cxnLst/>
            <a:rect r="r" b="b" t="t" l="l"/>
            <a:pathLst>
              <a:path h="811621" w="1073057">
                <a:moveTo>
                  <a:pt x="0" y="0"/>
                </a:moveTo>
                <a:lnTo>
                  <a:pt x="1073057" y="0"/>
                </a:lnTo>
                <a:lnTo>
                  <a:pt x="1073057" y="811621"/>
                </a:lnTo>
                <a:lnTo>
                  <a:pt x="0" y="8116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5833" y="2168734"/>
            <a:ext cx="8467552" cy="6323868"/>
          </a:xfrm>
          <a:custGeom>
            <a:avLst/>
            <a:gdLst/>
            <a:ahLst/>
            <a:cxnLst/>
            <a:rect r="r" b="b" t="t" l="l"/>
            <a:pathLst>
              <a:path h="6323868" w="8467552">
                <a:moveTo>
                  <a:pt x="0" y="0"/>
                </a:moveTo>
                <a:lnTo>
                  <a:pt x="8467552" y="0"/>
                </a:lnTo>
                <a:lnTo>
                  <a:pt x="8467552" y="6323868"/>
                </a:lnTo>
                <a:lnTo>
                  <a:pt x="0" y="6323868"/>
                </a:lnTo>
                <a:lnTo>
                  <a:pt x="0" y="0"/>
                </a:lnTo>
                <a:close/>
              </a:path>
            </a:pathLst>
          </a:custGeom>
          <a:blipFill>
            <a:blip r:embed="rId4"/>
            <a:stretch>
              <a:fillRect l="0" t="0" r="0" b="0"/>
            </a:stretch>
          </a:blipFill>
        </p:spPr>
      </p:sp>
      <p:sp>
        <p:nvSpPr>
          <p:cNvPr name="Freeform 5" id="5"/>
          <p:cNvSpPr/>
          <p:nvPr/>
        </p:nvSpPr>
        <p:spPr>
          <a:xfrm flipH="false" flipV="false" rot="0">
            <a:off x="9402705" y="2168734"/>
            <a:ext cx="8467552" cy="6323868"/>
          </a:xfrm>
          <a:custGeom>
            <a:avLst/>
            <a:gdLst/>
            <a:ahLst/>
            <a:cxnLst/>
            <a:rect r="r" b="b" t="t" l="l"/>
            <a:pathLst>
              <a:path h="6323868" w="8467552">
                <a:moveTo>
                  <a:pt x="0" y="0"/>
                </a:moveTo>
                <a:lnTo>
                  <a:pt x="8467552" y="0"/>
                </a:lnTo>
                <a:lnTo>
                  <a:pt x="8467552" y="6323868"/>
                </a:lnTo>
                <a:lnTo>
                  <a:pt x="0" y="6323868"/>
                </a:lnTo>
                <a:lnTo>
                  <a:pt x="0" y="0"/>
                </a:lnTo>
                <a:close/>
              </a:path>
            </a:pathLst>
          </a:custGeom>
          <a:blipFill>
            <a:blip r:embed="rId5"/>
            <a:stretch>
              <a:fillRect l="0" t="0" r="0" b="0"/>
            </a:stretch>
          </a:blipFill>
        </p:spPr>
      </p:sp>
      <p:sp>
        <p:nvSpPr>
          <p:cNvPr name="TextBox 6" id="6"/>
          <p:cNvSpPr txBox="true"/>
          <p:nvPr/>
        </p:nvSpPr>
        <p:spPr>
          <a:xfrm rot="0">
            <a:off x="1453318" y="8658225"/>
            <a:ext cx="6412583" cy="1085850"/>
          </a:xfrm>
          <a:prstGeom prst="rect">
            <a:avLst/>
          </a:prstGeom>
        </p:spPr>
        <p:txBody>
          <a:bodyPr anchor="t" rtlCol="false" tIns="0" lIns="0" bIns="0" rIns="0">
            <a:spAutoFit/>
          </a:bodyPr>
          <a:lstStyle/>
          <a:p>
            <a:pPr algn="ctr">
              <a:lnSpc>
                <a:spcPts val="4199"/>
              </a:lnSpc>
            </a:pPr>
            <a:r>
              <a:rPr lang="en-US" sz="2999">
                <a:solidFill>
                  <a:srgbClr val="000000"/>
                </a:solidFill>
                <a:latin typeface="ITC Franklin Gothic LT"/>
                <a:ea typeface="ITC Franklin Gothic LT"/>
                <a:cs typeface="ITC Franklin Gothic LT"/>
                <a:sym typeface="ITC Franklin Gothic LT"/>
              </a:rPr>
              <a:t>Com</a:t>
            </a:r>
            <a:r>
              <a:rPr lang="en-US" sz="2999">
                <a:solidFill>
                  <a:srgbClr val="000000"/>
                </a:solidFill>
                <a:latin typeface="ITC Franklin Gothic LT"/>
                <a:ea typeface="ITC Franklin Gothic LT"/>
                <a:cs typeface="ITC Franklin Gothic LT"/>
                <a:sym typeface="ITC Franklin Gothic LT"/>
              </a:rPr>
              <a:t>parison of Throughput between Libraries</a:t>
            </a:r>
          </a:p>
        </p:txBody>
      </p:sp>
      <p:sp>
        <p:nvSpPr>
          <p:cNvPr name="TextBox 7" id="7"/>
          <p:cNvSpPr txBox="true"/>
          <p:nvPr/>
        </p:nvSpPr>
        <p:spPr>
          <a:xfrm rot="0">
            <a:off x="10430189" y="8658225"/>
            <a:ext cx="6412583" cy="1085850"/>
          </a:xfrm>
          <a:prstGeom prst="rect">
            <a:avLst/>
          </a:prstGeom>
        </p:spPr>
        <p:txBody>
          <a:bodyPr anchor="t" rtlCol="false" tIns="0" lIns="0" bIns="0" rIns="0">
            <a:spAutoFit/>
          </a:bodyPr>
          <a:lstStyle/>
          <a:p>
            <a:pPr algn="ctr">
              <a:lnSpc>
                <a:spcPts val="4199"/>
              </a:lnSpc>
            </a:pPr>
            <a:r>
              <a:rPr lang="en-US" sz="2999">
                <a:solidFill>
                  <a:srgbClr val="000000"/>
                </a:solidFill>
                <a:latin typeface="ITC Franklin Gothic LT"/>
                <a:ea typeface="ITC Franklin Gothic LT"/>
                <a:cs typeface="ITC Franklin Gothic LT"/>
                <a:sym typeface="ITC Franklin Gothic LT"/>
              </a:rPr>
              <a:t>Com</a:t>
            </a:r>
            <a:r>
              <a:rPr lang="en-US" sz="2999">
                <a:solidFill>
                  <a:srgbClr val="000000"/>
                </a:solidFill>
                <a:latin typeface="ITC Franklin Gothic LT"/>
                <a:ea typeface="ITC Franklin Gothic LT"/>
                <a:cs typeface="ITC Franklin Gothic LT"/>
                <a:sym typeface="ITC Franklin Gothic LT"/>
              </a:rPr>
              <a:t>parison of Memory Usage between Libraries</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4EAD"/>
        </a:solidFill>
      </p:bgPr>
    </p:bg>
    <p:spTree>
      <p:nvGrpSpPr>
        <p:cNvPr id="1" name=""/>
        <p:cNvGrpSpPr/>
        <p:nvPr/>
      </p:nvGrpSpPr>
      <p:grpSpPr>
        <a:xfrm>
          <a:off x="0" y="0"/>
          <a:ext cx="0" cy="0"/>
          <a:chOff x="0" y="0"/>
          <a:chExt cx="0" cy="0"/>
        </a:xfrm>
      </p:grpSpPr>
      <p:sp>
        <p:nvSpPr>
          <p:cNvPr name="TextBox 2" id="2"/>
          <p:cNvSpPr txBox="true"/>
          <p:nvPr/>
        </p:nvSpPr>
        <p:spPr>
          <a:xfrm rot="0">
            <a:off x="1028700" y="6285452"/>
            <a:ext cx="6101184" cy="847726"/>
          </a:xfrm>
          <a:prstGeom prst="rect">
            <a:avLst/>
          </a:prstGeom>
        </p:spPr>
        <p:txBody>
          <a:bodyPr anchor="t" rtlCol="false" tIns="0" lIns="0" bIns="0" rIns="0">
            <a:spAutoFit/>
          </a:bodyPr>
          <a:lstStyle/>
          <a:p>
            <a:pPr algn="l">
              <a:lnSpc>
                <a:spcPts val="6299"/>
              </a:lnSpc>
            </a:pPr>
            <a:r>
              <a:rPr lang="en-US" sz="4499" spc="-31">
                <a:solidFill>
                  <a:srgbClr val="F1EAD1"/>
                </a:solidFill>
                <a:latin typeface="ITC Franklin Gothic LT"/>
                <a:ea typeface="ITC Franklin Gothic LT"/>
                <a:cs typeface="ITC Franklin Gothic LT"/>
                <a:sym typeface="ITC Franklin Gothic LT"/>
              </a:rPr>
              <a:t>Target Website Changes</a:t>
            </a:r>
          </a:p>
        </p:txBody>
      </p:sp>
      <p:sp>
        <p:nvSpPr>
          <p:cNvPr name="Freeform 3" id="3"/>
          <p:cNvSpPr/>
          <p:nvPr/>
        </p:nvSpPr>
        <p:spPr>
          <a:xfrm flipH="false" flipV="false" rot="2838412">
            <a:off x="1966243" y="2321481"/>
            <a:ext cx="4226098" cy="4402185"/>
          </a:xfrm>
          <a:custGeom>
            <a:avLst/>
            <a:gdLst/>
            <a:ahLst/>
            <a:cxnLst/>
            <a:rect r="r" b="b" t="t" l="l"/>
            <a:pathLst>
              <a:path h="4402185" w="4226098">
                <a:moveTo>
                  <a:pt x="0" y="0"/>
                </a:moveTo>
                <a:lnTo>
                  <a:pt x="4226098" y="0"/>
                </a:lnTo>
                <a:lnTo>
                  <a:pt x="4226098" y="4402185"/>
                </a:lnTo>
                <a:lnTo>
                  <a:pt x="0" y="4402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266825"/>
            <a:ext cx="6275770" cy="3984624"/>
          </a:xfrm>
          <a:prstGeom prst="rect">
            <a:avLst/>
          </a:prstGeom>
        </p:spPr>
        <p:txBody>
          <a:bodyPr anchor="t" rtlCol="false" tIns="0" lIns="0" bIns="0" rIns="0">
            <a:spAutoFit/>
          </a:bodyPr>
          <a:lstStyle/>
          <a:p>
            <a:pPr algn="l" marL="0" indent="0" lvl="0">
              <a:lnSpc>
                <a:spcPts val="7649"/>
              </a:lnSpc>
            </a:pPr>
            <a:r>
              <a:rPr lang="en-US" b="true" sz="8499">
                <a:solidFill>
                  <a:srgbClr val="F1EAD1"/>
                </a:solidFill>
                <a:latin typeface="Cooper BT Bold"/>
                <a:ea typeface="Cooper BT Bold"/>
                <a:cs typeface="Cooper BT Bold"/>
                <a:sym typeface="Cooper BT Bold"/>
              </a:rPr>
              <a:t>7.0 Challenges and Limitations</a:t>
            </a:r>
          </a:p>
        </p:txBody>
      </p:sp>
      <p:grpSp>
        <p:nvGrpSpPr>
          <p:cNvPr name="Group 5" id="5"/>
          <p:cNvGrpSpPr/>
          <p:nvPr/>
        </p:nvGrpSpPr>
        <p:grpSpPr>
          <a:xfrm rot="0">
            <a:off x="7522741" y="1028700"/>
            <a:ext cx="9736559" cy="8229600"/>
            <a:chOff x="0" y="0"/>
            <a:chExt cx="2564361" cy="2167467"/>
          </a:xfrm>
        </p:grpSpPr>
        <p:sp>
          <p:nvSpPr>
            <p:cNvPr name="Freeform 6" id="6"/>
            <p:cNvSpPr/>
            <p:nvPr/>
          </p:nvSpPr>
          <p:spPr>
            <a:xfrm flipH="false" flipV="false" rot="0">
              <a:off x="0" y="0"/>
              <a:ext cx="2564361" cy="2167467"/>
            </a:xfrm>
            <a:custGeom>
              <a:avLst/>
              <a:gdLst/>
              <a:ahLst/>
              <a:cxnLst/>
              <a:rect r="r" b="b" t="t" l="l"/>
              <a:pathLst>
                <a:path h="2167467" w="2564361">
                  <a:moveTo>
                    <a:pt x="39757" y="0"/>
                  </a:moveTo>
                  <a:lnTo>
                    <a:pt x="2524604" y="0"/>
                  </a:lnTo>
                  <a:cubicBezTo>
                    <a:pt x="2535149" y="0"/>
                    <a:pt x="2545261" y="4189"/>
                    <a:pt x="2552717" y="11645"/>
                  </a:cubicBezTo>
                  <a:cubicBezTo>
                    <a:pt x="2560173" y="19100"/>
                    <a:pt x="2564361" y="29213"/>
                    <a:pt x="2564361" y="39757"/>
                  </a:cubicBezTo>
                  <a:lnTo>
                    <a:pt x="2564361" y="2127710"/>
                  </a:lnTo>
                  <a:cubicBezTo>
                    <a:pt x="2564361" y="2138254"/>
                    <a:pt x="2560173" y="2148366"/>
                    <a:pt x="2552717" y="2155822"/>
                  </a:cubicBezTo>
                  <a:cubicBezTo>
                    <a:pt x="2545261" y="2163278"/>
                    <a:pt x="2535149" y="2167467"/>
                    <a:pt x="2524604" y="2167467"/>
                  </a:cubicBezTo>
                  <a:lnTo>
                    <a:pt x="39757" y="2167467"/>
                  </a:lnTo>
                  <a:cubicBezTo>
                    <a:pt x="29213" y="2167467"/>
                    <a:pt x="19100" y="2163278"/>
                    <a:pt x="11645" y="2155822"/>
                  </a:cubicBezTo>
                  <a:cubicBezTo>
                    <a:pt x="4189" y="2148366"/>
                    <a:pt x="0" y="2138254"/>
                    <a:pt x="0" y="2127710"/>
                  </a:cubicBezTo>
                  <a:lnTo>
                    <a:pt x="0" y="39757"/>
                  </a:lnTo>
                  <a:cubicBezTo>
                    <a:pt x="0" y="29213"/>
                    <a:pt x="4189" y="19100"/>
                    <a:pt x="11645" y="11645"/>
                  </a:cubicBezTo>
                  <a:cubicBezTo>
                    <a:pt x="19100" y="4189"/>
                    <a:pt x="29213" y="0"/>
                    <a:pt x="39757" y="0"/>
                  </a:cubicBezTo>
                  <a:close/>
                </a:path>
              </a:pathLst>
            </a:custGeom>
            <a:solidFill>
              <a:srgbClr val="F1EAD1"/>
            </a:solidFill>
          </p:spPr>
        </p:sp>
        <p:sp>
          <p:nvSpPr>
            <p:cNvPr name="TextBox 7" id="7"/>
            <p:cNvSpPr txBox="true"/>
            <p:nvPr/>
          </p:nvSpPr>
          <p:spPr>
            <a:xfrm>
              <a:off x="0" y="-95250"/>
              <a:ext cx="2564361" cy="2262717"/>
            </a:xfrm>
            <a:prstGeom prst="rect">
              <a:avLst/>
            </a:prstGeom>
          </p:spPr>
          <p:txBody>
            <a:bodyPr anchor="ctr" rtlCol="false" tIns="50800" lIns="50800" bIns="50800" rIns="50800"/>
            <a:lstStyle/>
            <a:p>
              <a:pPr algn="ctr">
                <a:lnSpc>
                  <a:spcPts val="3051"/>
                </a:lnSpc>
              </a:pPr>
            </a:p>
          </p:txBody>
        </p:sp>
      </p:grpSp>
      <p:sp>
        <p:nvSpPr>
          <p:cNvPr name="TextBox 8" id="8"/>
          <p:cNvSpPr txBox="true"/>
          <p:nvPr/>
        </p:nvSpPr>
        <p:spPr>
          <a:xfrm rot="0">
            <a:off x="8160980" y="1528436"/>
            <a:ext cx="6205337" cy="847726"/>
          </a:xfrm>
          <a:prstGeom prst="rect">
            <a:avLst/>
          </a:prstGeom>
        </p:spPr>
        <p:txBody>
          <a:bodyPr anchor="t" rtlCol="false" tIns="0" lIns="0" bIns="0" rIns="0">
            <a:spAutoFit/>
          </a:bodyPr>
          <a:lstStyle/>
          <a:p>
            <a:pPr algn="l">
              <a:lnSpc>
                <a:spcPts val="6299"/>
              </a:lnSpc>
            </a:pPr>
            <a:r>
              <a:rPr lang="en-US" sz="4499" spc="-31">
                <a:solidFill>
                  <a:srgbClr val="004EAD"/>
                </a:solidFill>
                <a:latin typeface="ITC Franklin Gothic LT"/>
                <a:ea typeface="ITC Franklin Gothic LT"/>
                <a:cs typeface="ITC Franklin Gothic LT"/>
                <a:sym typeface="ITC Franklin Gothic LT"/>
              </a:rPr>
              <a:t>Our initial websites:</a:t>
            </a:r>
          </a:p>
        </p:txBody>
      </p:sp>
      <p:grpSp>
        <p:nvGrpSpPr>
          <p:cNvPr name="Group 9" id="9"/>
          <p:cNvGrpSpPr/>
          <p:nvPr/>
        </p:nvGrpSpPr>
        <p:grpSpPr>
          <a:xfrm rot="0">
            <a:off x="8160980" y="2686056"/>
            <a:ext cx="6205337" cy="1503856"/>
            <a:chOff x="0" y="0"/>
            <a:chExt cx="8273783" cy="2005142"/>
          </a:xfrm>
        </p:grpSpPr>
        <p:sp>
          <p:nvSpPr>
            <p:cNvPr name="Freeform 10" id="10"/>
            <p:cNvSpPr/>
            <p:nvPr/>
          </p:nvSpPr>
          <p:spPr>
            <a:xfrm flipH="false" flipV="false" rot="0">
              <a:off x="0" y="0"/>
              <a:ext cx="2005142" cy="2005142"/>
            </a:xfrm>
            <a:custGeom>
              <a:avLst/>
              <a:gdLst/>
              <a:ahLst/>
              <a:cxnLst/>
              <a:rect r="r" b="b" t="t" l="l"/>
              <a:pathLst>
                <a:path h="2005142" w="2005142">
                  <a:moveTo>
                    <a:pt x="0" y="0"/>
                  </a:moveTo>
                  <a:lnTo>
                    <a:pt x="2005142" y="0"/>
                  </a:lnTo>
                  <a:lnTo>
                    <a:pt x="2005142" y="2005142"/>
                  </a:lnTo>
                  <a:lnTo>
                    <a:pt x="0" y="2005142"/>
                  </a:lnTo>
                  <a:lnTo>
                    <a:pt x="0" y="0"/>
                  </a:lnTo>
                  <a:close/>
                </a:path>
              </a:pathLst>
            </a:custGeom>
            <a:blipFill>
              <a:blip r:embed="rId4"/>
              <a:stretch>
                <a:fillRect l="0" t="0" r="0" b="0"/>
              </a:stretch>
            </a:blipFill>
          </p:spPr>
        </p:sp>
        <p:sp>
          <p:nvSpPr>
            <p:cNvPr name="TextBox 11" id="11"/>
            <p:cNvSpPr txBox="true"/>
            <p:nvPr/>
          </p:nvSpPr>
          <p:spPr>
            <a:xfrm rot="0">
              <a:off x="2300185" y="63829"/>
              <a:ext cx="5973598" cy="1772708"/>
            </a:xfrm>
            <a:prstGeom prst="rect">
              <a:avLst/>
            </a:prstGeom>
          </p:spPr>
          <p:txBody>
            <a:bodyPr anchor="t" rtlCol="false" tIns="0" lIns="0" bIns="0" rIns="0">
              <a:spAutoFit/>
            </a:bodyPr>
            <a:lstStyle/>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Limited crawlable content</a:t>
              </a:r>
            </a:p>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mostly e-commerce</a:t>
              </a:r>
            </a:p>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very little structural variation</a:t>
              </a:r>
            </a:p>
          </p:txBody>
        </p:sp>
      </p:grpSp>
      <p:grpSp>
        <p:nvGrpSpPr>
          <p:cNvPr name="Group 12" id="12"/>
          <p:cNvGrpSpPr/>
          <p:nvPr/>
        </p:nvGrpSpPr>
        <p:grpSpPr>
          <a:xfrm rot="0">
            <a:off x="8160980" y="4625974"/>
            <a:ext cx="6205337" cy="1250950"/>
            <a:chOff x="0" y="0"/>
            <a:chExt cx="8273783" cy="1667933"/>
          </a:xfrm>
        </p:grpSpPr>
        <p:sp>
          <p:nvSpPr>
            <p:cNvPr name="Freeform 13" id="13"/>
            <p:cNvSpPr/>
            <p:nvPr/>
          </p:nvSpPr>
          <p:spPr>
            <a:xfrm flipH="false" flipV="false" rot="0">
              <a:off x="0" y="0"/>
              <a:ext cx="2005142" cy="1476285"/>
            </a:xfrm>
            <a:custGeom>
              <a:avLst/>
              <a:gdLst/>
              <a:ahLst/>
              <a:cxnLst/>
              <a:rect r="r" b="b" t="t" l="l"/>
              <a:pathLst>
                <a:path h="1476285" w="2005142">
                  <a:moveTo>
                    <a:pt x="0" y="0"/>
                  </a:moveTo>
                  <a:lnTo>
                    <a:pt x="2005142" y="0"/>
                  </a:lnTo>
                  <a:lnTo>
                    <a:pt x="2005142" y="1476285"/>
                  </a:lnTo>
                  <a:lnTo>
                    <a:pt x="0" y="1476285"/>
                  </a:lnTo>
                  <a:lnTo>
                    <a:pt x="0" y="0"/>
                  </a:lnTo>
                  <a:close/>
                </a:path>
              </a:pathLst>
            </a:custGeom>
            <a:blipFill>
              <a:blip r:embed="rId5"/>
              <a:stretch>
                <a:fillRect l="0" t="0" r="0" b="0"/>
              </a:stretch>
            </a:blipFill>
          </p:spPr>
        </p:sp>
        <p:sp>
          <p:nvSpPr>
            <p:cNvPr name="TextBox 14" id="14"/>
            <p:cNvSpPr txBox="true"/>
            <p:nvPr/>
          </p:nvSpPr>
          <p:spPr>
            <a:xfrm rot="0">
              <a:off x="2300185" y="-104775"/>
              <a:ext cx="5973598" cy="1772708"/>
            </a:xfrm>
            <a:prstGeom prst="rect">
              <a:avLst/>
            </a:prstGeom>
          </p:spPr>
          <p:txBody>
            <a:bodyPr anchor="t" rtlCol="false" tIns="0" lIns="0" bIns="0" rIns="0">
              <a:spAutoFit/>
            </a:bodyPr>
            <a:lstStyle/>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Access limits </a:t>
              </a:r>
            </a:p>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Pagination issues</a:t>
              </a:r>
            </a:p>
            <a:p>
              <a:pPr algn="l" marL="539751" indent="-269876" lvl="1">
                <a:lnSpc>
                  <a:spcPts val="3500"/>
                </a:lnSpc>
                <a:buFont typeface="Arial"/>
                <a:buChar char="•"/>
              </a:pPr>
              <a:r>
                <a:rPr lang="en-US" sz="2500" spc="-17">
                  <a:solidFill>
                    <a:srgbClr val="004EAD"/>
                  </a:solidFill>
                  <a:latin typeface="ITC Franklin Gothic LT"/>
                  <a:ea typeface="ITC Franklin Gothic LT"/>
                  <a:cs typeface="ITC Franklin Gothic LT"/>
                  <a:sym typeface="ITC Franklin Gothic LT"/>
                </a:rPr>
                <a:t>Long data extraction time</a:t>
              </a:r>
            </a:p>
          </p:txBody>
        </p:sp>
      </p:gr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4EAD"/>
        </a:solidFill>
      </p:bgPr>
    </p:bg>
    <p:spTree>
      <p:nvGrpSpPr>
        <p:cNvPr id="1" name=""/>
        <p:cNvGrpSpPr/>
        <p:nvPr/>
      </p:nvGrpSpPr>
      <p:grpSpPr>
        <a:xfrm>
          <a:off x="0" y="0"/>
          <a:ext cx="0" cy="0"/>
          <a:chOff x="0" y="0"/>
          <a:chExt cx="0" cy="0"/>
        </a:xfrm>
      </p:grpSpPr>
      <p:sp>
        <p:nvSpPr>
          <p:cNvPr name="TextBox 2" id="2"/>
          <p:cNvSpPr txBox="true"/>
          <p:nvPr/>
        </p:nvSpPr>
        <p:spPr>
          <a:xfrm rot="0">
            <a:off x="1028700" y="6285452"/>
            <a:ext cx="6101184" cy="847726"/>
          </a:xfrm>
          <a:prstGeom prst="rect">
            <a:avLst/>
          </a:prstGeom>
        </p:spPr>
        <p:txBody>
          <a:bodyPr anchor="t" rtlCol="false" tIns="0" lIns="0" bIns="0" rIns="0">
            <a:spAutoFit/>
          </a:bodyPr>
          <a:lstStyle/>
          <a:p>
            <a:pPr algn="l">
              <a:lnSpc>
                <a:spcPts val="6299"/>
              </a:lnSpc>
            </a:pPr>
            <a:r>
              <a:rPr lang="en-US" sz="4499" spc="-31">
                <a:solidFill>
                  <a:srgbClr val="F1EAD1"/>
                </a:solidFill>
                <a:latin typeface="ITC Franklin Gothic LT"/>
                <a:ea typeface="ITC Franklin Gothic LT"/>
                <a:cs typeface="ITC Franklin Gothic LT"/>
                <a:sym typeface="ITC Franklin Gothic LT"/>
              </a:rPr>
              <a:t>Web Crawler Libraries</a:t>
            </a:r>
          </a:p>
        </p:txBody>
      </p:sp>
      <p:sp>
        <p:nvSpPr>
          <p:cNvPr name="Freeform 3" id="3"/>
          <p:cNvSpPr/>
          <p:nvPr/>
        </p:nvSpPr>
        <p:spPr>
          <a:xfrm flipH="false" flipV="false" rot="2838412">
            <a:off x="1966243" y="2321481"/>
            <a:ext cx="4226098" cy="4402185"/>
          </a:xfrm>
          <a:custGeom>
            <a:avLst/>
            <a:gdLst/>
            <a:ahLst/>
            <a:cxnLst/>
            <a:rect r="r" b="b" t="t" l="l"/>
            <a:pathLst>
              <a:path h="4402185" w="4226098">
                <a:moveTo>
                  <a:pt x="0" y="0"/>
                </a:moveTo>
                <a:lnTo>
                  <a:pt x="4226098" y="0"/>
                </a:lnTo>
                <a:lnTo>
                  <a:pt x="4226098" y="4402185"/>
                </a:lnTo>
                <a:lnTo>
                  <a:pt x="0" y="4402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266825"/>
            <a:ext cx="6275770" cy="3984624"/>
          </a:xfrm>
          <a:prstGeom prst="rect">
            <a:avLst/>
          </a:prstGeom>
        </p:spPr>
        <p:txBody>
          <a:bodyPr anchor="t" rtlCol="false" tIns="0" lIns="0" bIns="0" rIns="0">
            <a:spAutoFit/>
          </a:bodyPr>
          <a:lstStyle/>
          <a:p>
            <a:pPr algn="l" marL="0" indent="0" lvl="0">
              <a:lnSpc>
                <a:spcPts val="7649"/>
              </a:lnSpc>
            </a:pPr>
            <a:r>
              <a:rPr lang="en-US" b="true" sz="8499">
                <a:solidFill>
                  <a:srgbClr val="F1EAD1"/>
                </a:solidFill>
                <a:latin typeface="Cooper BT Bold"/>
                <a:ea typeface="Cooper BT Bold"/>
                <a:cs typeface="Cooper BT Bold"/>
                <a:sym typeface="Cooper BT Bold"/>
              </a:rPr>
              <a:t>7.0 Challenges and Limitations</a:t>
            </a:r>
          </a:p>
        </p:txBody>
      </p:sp>
      <p:grpSp>
        <p:nvGrpSpPr>
          <p:cNvPr name="Group 5" id="5"/>
          <p:cNvGrpSpPr/>
          <p:nvPr/>
        </p:nvGrpSpPr>
        <p:grpSpPr>
          <a:xfrm rot="0">
            <a:off x="7522741" y="1028700"/>
            <a:ext cx="9736559" cy="3714664"/>
            <a:chOff x="0" y="0"/>
            <a:chExt cx="2564361" cy="978348"/>
          </a:xfrm>
        </p:grpSpPr>
        <p:sp>
          <p:nvSpPr>
            <p:cNvPr name="Freeform 6" id="6"/>
            <p:cNvSpPr/>
            <p:nvPr/>
          </p:nvSpPr>
          <p:spPr>
            <a:xfrm flipH="false" flipV="false" rot="0">
              <a:off x="0" y="0"/>
              <a:ext cx="2564361" cy="978348"/>
            </a:xfrm>
            <a:custGeom>
              <a:avLst/>
              <a:gdLst/>
              <a:ahLst/>
              <a:cxnLst/>
              <a:rect r="r" b="b" t="t" l="l"/>
              <a:pathLst>
                <a:path h="978348" w="2564361">
                  <a:moveTo>
                    <a:pt x="39757" y="0"/>
                  </a:moveTo>
                  <a:lnTo>
                    <a:pt x="2524604" y="0"/>
                  </a:lnTo>
                  <a:cubicBezTo>
                    <a:pt x="2535149" y="0"/>
                    <a:pt x="2545261" y="4189"/>
                    <a:pt x="2552717" y="11645"/>
                  </a:cubicBezTo>
                  <a:cubicBezTo>
                    <a:pt x="2560173" y="19100"/>
                    <a:pt x="2564361" y="29213"/>
                    <a:pt x="2564361" y="39757"/>
                  </a:cubicBezTo>
                  <a:lnTo>
                    <a:pt x="2564361" y="938591"/>
                  </a:lnTo>
                  <a:cubicBezTo>
                    <a:pt x="2564361" y="949135"/>
                    <a:pt x="2560173" y="959247"/>
                    <a:pt x="2552717" y="966703"/>
                  </a:cubicBezTo>
                  <a:cubicBezTo>
                    <a:pt x="2545261" y="974159"/>
                    <a:pt x="2535149" y="978348"/>
                    <a:pt x="2524604" y="978348"/>
                  </a:cubicBezTo>
                  <a:lnTo>
                    <a:pt x="39757" y="978348"/>
                  </a:lnTo>
                  <a:cubicBezTo>
                    <a:pt x="29213" y="978348"/>
                    <a:pt x="19100" y="974159"/>
                    <a:pt x="11645" y="966703"/>
                  </a:cubicBezTo>
                  <a:cubicBezTo>
                    <a:pt x="4189" y="959247"/>
                    <a:pt x="0" y="949135"/>
                    <a:pt x="0" y="938591"/>
                  </a:cubicBezTo>
                  <a:lnTo>
                    <a:pt x="0" y="39757"/>
                  </a:lnTo>
                  <a:cubicBezTo>
                    <a:pt x="0" y="29213"/>
                    <a:pt x="4189" y="19100"/>
                    <a:pt x="11645" y="11645"/>
                  </a:cubicBezTo>
                  <a:cubicBezTo>
                    <a:pt x="19100" y="4189"/>
                    <a:pt x="29213" y="0"/>
                    <a:pt x="39757" y="0"/>
                  </a:cubicBezTo>
                  <a:close/>
                </a:path>
              </a:pathLst>
            </a:custGeom>
            <a:solidFill>
              <a:srgbClr val="F1EAD1"/>
            </a:solidFill>
          </p:spPr>
        </p:sp>
        <p:sp>
          <p:nvSpPr>
            <p:cNvPr name="TextBox 7" id="7"/>
            <p:cNvSpPr txBox="true"/>
            <p:nvPr/>
          </p:nvSpPr>
          <p:spPr>
            <a:xfrm>
              <a:off x="0" y="-95250"/>
              <a:ext cx="2564361" cy="1073598"/>
            </a:xfrm>
            <a:prstGeom prst="rect">
              <a:avLst/>
            </a:prstGeom>
          </p:spPr>
          <p:txBody>
            <a:bodyPr anchor="ctr" rtlCol="false" tIns="50800" lIns="50800" bIns="50800" rIns="50800"/>
            <a:lstStyle/>
            <a:p>
              <a:pPr algn="ctr">
                <a:lnSpc>
                  <a:spcPts val="3051"/>
                </a:lnSpc>
              </a:pPr>
            </a:p>
          </p:txBody>
        </p:sp>
      </p:grpSp>
      <p:sp>
        <p:nvSpPr>
          <p:cNvPr name="TextBox 8" id="8"/>
          <p:cNvSpPr txBox="true"/>
          <p:nvPr/>
        </p:nvSpPr>
        <p:spPr>
          <a:xfrm rot="0">
            <a:off x="8160980" y="1305544"/>
            <a:ext cx="8492905" cy="847726"/>
          </a:xfrm>
          <a:prstGeom prst="rect">
            <a:avLst/>
          </a:prstGeom>
        </p:spPr>
        <p:txBody>
          <a:bodyPr anchor="t" rtlCol="false" tIns="0" lIns="0" bIns="0" rIns="0">
            <a:spAutoFit/>
          </a:bodyPr>
          <a:lstStyle/>
          <a:p>
            <a:pPr algn="l">
              <a:lnSpc>
                <a:spcPts val="6299"/>
              </a:lnSpc>
            </a:pPr>
            <a:r>
              <a:rPr lang="en-US" sz="4499" spc="-31">
                <a:solidFill>
                  <a:srgbClr val="004EAD"/>
                </a:solidFill>
                <a:latin typeface="ITC Franklin Gothic LT"/>
                <a:ea typeface="ITC Franklin Gothic LT"/>
                <a:cs typeface="ITC Franklin Gothic LT"/>
                <a:sym typeface="ITC Franklin Gothic LT"/>
              </a:rPr>
              <a:t>Limitation of Beautiful Soup</a:t>
            </a:r>
          </a:p>
        </p:txBody>
      </p:sp>
      <p:sp>
        <p:nvSpPr>
          <p:cNvPr name="TextBox 9" id="9"/>
          <p:cNvSpPr txBox="true"/>
          <p:nvPr/>
        </p:nvSpPr>
        <p:spPr>
          <a:xfrm rot="0">
            <a:off x="8160980" y="2193925"/>
            <a:ext cx="8710239" cy="1530349"/>
          </a:xfrm>
          <a:prstGeom prst="rect">
            <a:avLst/>
          </a:prstGeom>
        </p:spPr>
        <p:txBody>
          <a:bodyPr anchor="t" rtlCol="false" tIns="0" lIns="0" bIns="0" rIns="0">
            <a:spAutoFit/>
          </a:bodyPr>
          <a:lstStyle/>
          <a:p>
            <a:pPr algn="l" marL="539751" indent="-269876" lvl="1">
              <a:lnSpc>
                <a:spcPts val="6250"/>
              </a:lnSpc>
              <a:buFont typeface="Arial"/>
              <a:buChar char="•"/>
            </a:pPr>
            <a:r>
              <a:rPr lang="en-US" sz="2500" spc="-17">
                <a:solidFill>
                  <a:srgbClr val="004EAD"/>
                </a:solidFill>
                <a:latin typeface="ITC Franklin Gothic LT"/>
                <a:ea typeface="ITC Franklin Gothic LT"/>
                <a:cs typeface="ITC Franklin Gothic LT"/>
                <a:sym typeface="ITC Franklin Gothic LT"/>
              </a:rPr>
              <a:t>Insufficient for dynamic content</a:t>
            </a:r>
          </a:p>
          <a:p>
            <a:pPr algn="l" marL="539751" indent="-269876" lvl="1">
              <a:lnSpc>
                <a:spcPts val="6250"/>
              </a:lnSpc>
              <a:buFont typeface="Arial"/>
              <a:buChar char="•"/>
            </a:pPr>
            <a:r>
              <a:rPr lang="en-US" sz="2500" spc="-17">
                <a:solidFill>
                  <a:srgbClr val="004EAD"/>
                </a:solidFill>
                <a:latin typeface="ITC Franklin Gothic LT"/>
                <a:ea typeface="ITC Franklin Gothic LT"/>
                <a:cs typeface="ITC Franklin Gothic LT"/>
                <a:sym typeface="ITC Franklin Gothic LT"/>
              </a:rPr>
              <a:t>Solution: Integrated Selenium to handle dynamic pages</a:t>
            </a:r>
          </a:p>
        </p:txBody>
      </p:sp>
      <p:grpSp>
        <p:nvGrpSpPr>
          <p:cNvPr name="Group 10" id="10"/>
          <p:cNvGrpSpPr/>
          <p:nvPr/>
        </p:nvGrpSpPr>
        <p:grpSpPr>
          <a:xfrm rot="0">
            <a:off x="7522741" y="5543636"/>
            <a:ext cx="9736559" cy="3714664"/>
            <a:chOff x="0" y="0"/>
            <a:chExt cx="2564361" cy="978348"/>
          </a:xfrm>
        </p:grpSpPr>
        <p:sp>
          <p:nvSpPr>
            <p:cNvPr name="Freeform 11" id="11"/>
            <p:cNvSpPr/>
            <p:nvPr/>
          </p:nvSpPr>
          <p:spPr>
            <a:xfrm flipH="false" flipV="false" rot="0">
              <a:off x="0" y="0"/>
              <a:ext cx="2564361" cy="978348"/>
            </a:xfrm>
            <a:custGeom>
              <a:avLst/>
              <a:gdLst/>
              <a:ahLst/>
              <a:cxnLst/>
              <a:rect r="r" b="b" t="t" l="l"/>
              <a:pathLst>
                <a:path h="978348" w="2564361">
                  <a:moveTo>
                    <a:pt x="39757" y="0"/>
                  </a:moveTo>
                  <a:lnTo>
                    <a:pt x="2524604" y="0"/>
                  </a:lnTo>
                  <a:cubicBezTo>
                    <a:pt x="2535149" y="0"/>
                    <a:pt x="2545261" y="4189"/>
                    <a:pt x="2552717" y="11645"/>
                  </a:cubicBezTo>
                  <a:cubicBezTo>
                    <a:pt x="2560173" y="19100"/>
                    <a:pt x="2564361" y="29213"/>
                    <a:pt x="2564361" y="39757"/>
                  </a:cubicBezTo>
                  <a:lnTo>
                    <a:pt x="2564361" y="938591"/>
                  </a:lnTo>
                  <a:cubicBezTo>
                    <a:pt x="2564361" y="949135"/>
                    <a:pt x="2560173" y="959247"/>
                    <a:pt x="2552717" y="966703"/>
                  </a:cubicBezTo>
                  <a:cubicBezTo>
                    <a:pt x="2545261" y="974159"/>
                    <a:pt x="2535149" y="978348"/>
                    <a:pt x="2524604" y="978348"/>
                  </a:cubicBezTo>
                  <a:lnTo>
                    <a:pt x="39757" y="978348"/>
                  </a:lnTo>
                  <a:cubicBezTo>
                    <a:pt x="29213" y="978348"/>
                    <a:pt x="19100" y="974159"/>
                    <a:pt x="11645" y="966703"/>
                  </a:cubicBezTo>
                  <a:cubicBezTo>
                    <a:pt x="4189" y="959247"/>
                    <a:pt x="0" y="949135"/>
                    <a:pt x="0" y="938591"/>
                  </a:cubicBezTo>
                  <a:lnTo>
                    <a:pt x="0" y="39757"/>
                  </a:lnTo>
                  <a:cubicBezTo>
                    <a:pt x="0" y="29213"/>
                    <a:pt x="4189" y="19100"/>
                    <a:pt x="11645" y="11645"/>
                  </a:cubicBezTo>
                  <a:cubicBezTo>
                    <a:pt x="19100" y="4189"/>
                    <a:pt x="29213" y="0"/>
                    <a:pt x="39757" y="0"/>
                  </a:cubicBezTo>
                  <a:close/>
                </a:path>
              </a:pathLst>
            </a:custGeom>
            <a:solidFill>
              <a:srgbClr val="F1EAD1"/>
            </a:solidFill>
          </p:spPr>
        </p:sp>
        <p:sp>
          <p:nvSpPr>
            <p:cNvPr name="TextBox 12" id="12"/>
            <p:cNvSpPr txBox="true"/>
            <p:nvPr/>
          </p:nvSpPr>
          <p:spPr>
            <a:xfrm>
              <a:off x="0" y="-95250"/>
              <a:ext cx="2564361" cy="1073598"/>
            </a:xfrm>
            <a:prstGeom prst="rect">
              <a:avLst/>
            </a:prstGeom>
          </p:spPr>
          <p:txBody>
            <a:bodyPr anchor="ctr" rtlCol="false" tIns="50800" lIns="50800" bIns="50800" rIns="50800"/>
            <a:lstStyle/>
            <a:p>
              <a:pPr algn="ctr">
                <a:lnSpc>
                  <a:spcPts val="3051"/>
                </a:lnSpc>
              </a:pPr>
            </a:p>
          </p:txBody>
        </p:sp>
      </p:grpSp>
      <p:sp>
        <p:nvSpPr>
          <p:cNvPr name="TextBox 13" id="13"/>
          <p:cNvSpPr txBox="true"/>
          <p:nvPr/>
        </p:nvSpPr>
        <p:spPr>
          <a:xfrm rot="0">
            <a:off x="8144568" y="5947313"/>
            <a:ext cx="8492905" cy="847726"/>
          </a:xfrm>
          <a:prstGeom prst="rect">
            <a:avLst/>
          </a:prstGeom>
        </p:spPr>
        <p:txBody>
          <a:bodyPr anchor="t" rtlCol="false" tIns="0" lIns="0" bIns="0" rIns="0">
            <a:spAutoFit/>
          </a:bodyPr>
          <a:lstStyle/>
          <a:p>
            <a:pPr algn="l">
              <a:lnSpc>
                <a:spcPts val="6299"/>
              </a:lnSpc>
            </a:pPr>
            <a:r>
              <a:rPr lang="en-US" sz="4499" spc="-31">
                <a:solidFill>
                  <a:srgbClr val="004EAD"/>
                </a:solidFill>
                <a:latin typeface="ITC Franklin Gothic LT"/>
                <a:ea typeface="ITC Franklin Gothic LT"/>
                <a:cs typeface="ITC Franklin Gothic LT"/>
                <a:sym typeface="ITC Franklin Gothic LT"/>
              </a:rPr>
              <a:t>Complexity of Scrapy Framework</a:t>
            </a:r>
          </a:p>
        </p:txBody>
      </p:sp>
      <p:sp>
        <p:nvSpPr>
          <p:cNvPr name="TextBox 14" id="14"/>
          <p:cNvSpPr txBox="true"/>
          <p:nvPr/>
        </p:nvSpPr>
        <p:spPr>
          <a:xfrm rot="0">
            <a:off x="8160980" y="6569615"/>
            <a:ext cx="8710239" cy="2320924"/>
          </a:xfrm>
          <a:prstGeom prst="rect">
            <a:avLst/>
          </a:prstGeom>
        </p:spPr>
        <p:txBody>
          <a:bodyPr anchor="t" rtlCol="false" tIns="0" lIns="0" bIns="0" rIns="0">
            <a:spAutoFit/>
          </a:bodyPr>
          <a:lstStyle/>
          <a:p>
            <a:pPr algn="l" marL="539751" indent="-269876" lvl="1">
              <a:lnSpc>
                <a:spcPts val="6250"/>
              </a:lnSpc>
              <a:buFont typeface="Arial"/>
              <a:buChar char="•"/>
            </a:pPr>
            <a:r>
              <a:rPr lang="en-US" sz="2500" spc="-17">
                <a:solidFill>
                  <a:srgbClr val="004EAD"/>
                </a:solidFill>
                <a:latin typeface="ITC Franklin Gothic LT"/>
                <a:ea typeface="ITC Franklin Gothic LT"/>
                <a:cs typeface="ITC Franklin Gothic LT"/>
                <a:sym typeface="ITC Franklin Gothic LT"/>
              </a:rPr>
              <a:t>Too complex &amp; dependency-heavy for Google Colab</a:t>
            </a:r>
          </a:p>
          <a:p>
            <a:pPr algn="l" marL="539751" indent="-269876" lvl="1">
              <a:lnSpc>
                <a:spcPts val="6250"/>
              </a:lnSpc>
              <a:buFont typeface="Arial"/>
              <a:buChar char="•"/>
            </a:pPr>
            <a:r>
              <a:rPr lang="en-US" sz="2500" spc="-17">
                <a:solidFill>
                  <a:srgbClr val="004EAD"/>
                </a:solidFill>
                <a:latin typeface="ITC Franklin Gothic LT"/>
                <a:ea typeface="ITC Franklin Gothic LT"/>
                <a:cs typeface="ITC Franklin Gothic LT"/>
                <a:sym typeface="ITC Franklin Gothic LT"/>
              </a:rPr>
              <a:t>Chose modular tools: Requests, BeautifulSoup, Selenium, Selectolax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20" y="9258300"/>
            <a:ext cx="18288020" cy="1028700"/>
            <a:chOff x="0" y="0"/>
            <a:chExt cx="4816598" cy="270933"/>
          </a:xfrm>
        </p:grpSpPr>
        <p:sp>
          <p:nvSpPr>
            <p:cNvPr name="Freeform 3" id="3"/>
            <p:cNvSpPr/>
            <p:nvPr/>
          </p:nvSpPr>
          <p:spPr>
            <a:xfrm flipH="false" flipV="false" rot="0">
              <a:off x="0" y="0"/>
              <a:ext cx="4816598" cy="270933"/>
            </a:xfrm>
            <a:custGeom>
              <a:avLst/>
              <a:gdLst/>
              <a:ahLst/>
              <a:cxnLst/>
              <a:rect r="r" b="b" t="t" l="l"/>
              <a:pathLst>
                <a:path h="270933" w="4816598">
                  <a:moveTo>
                    <a:pt x="0" y="0"/>
                  </a:moveTo>
                  <a:lnTo>
                    <a:pt x="4816598" y="0"/>
                  </a:lnTo>
                  <a:lnTo>
                    <a:pt x="4816598" y="270933"/>
                  </a:lnTo>
                  <a:lnTo>
                    <a:pt x="0" y="270933"/>
                  </a:lnTo>
                  <a:close/>
                </a:path>
              </a:pathLst>
            </a:custGeom>
            <a:solidFill>
              <a:srgbClr val="097D4C"/>
            </a:solidFill>
          </p:spPr>
        </p:sp>
        <p:sp>
          <p:nvSpPr>
            <p:cNvPr name="TextBox 4" id="4"/>
            <p:cNvSpPr txBox="true"/>
            <p:nvPr/>
          </p:nvSpPr>
          <p:spPr>
            <a:xfrm>
              <a:off x="0" y="-76200"/>
              <a:ext cx="4816598" cy="347133"/>
            </a:xfrm>
            <a:prstGeom prst="rect">
              <a:avLst/>
            </a:prstGeom>
          </p:spPr>
          <p:txBody>
            <a:bodyPr anchor="ctr" rtlCol="false" tIns="50800" lIns="50800" bIns="50800" rIns="50800"/>
            <a:lstStyle/>
            <a:p>
              <a:pPr algn="ctr">
                <a:lnSpc>
                  <a:spcPts val="3120"/>
                </a:lnSpc>
              </a:pPr>
            </a:p>
          </p:txBody>
        </p:sp>
      </p:grpSp>
      <p:grpSp>
        <p:nvGrpSpPr>
          <p:cNvPr name="Group 5" id="5"/>
          <p:cNvGrpSpPr/>
          <p:nvPr/>
        </p:nvGrpSpPr>
        <p:grpSpPr>
          <a:xfrm rot="0">
            <a:off x="1028700" y="2662797"/>
            <a:ext cx="2867874" cy="3678014"/>
            <a:chOff x="0" y="0"/>
            <a:chExt cx="788718" cy="1011522"/>
          </a:xfrm>
        </p:grpSpPr>
        <p:sp>
          <p:nvSpPr>
            <p:cNvPr name="Freeform 6" id="6"/>
            <p:cNvSpPr/>
            <p:nvPr/>
          </p:nvSpPr>
          <p:spPr>
            <a:xfrm flipH="false" flipV="false" rot="0">
              <a:off x="0" y="0"/>
              <a:ext cx="788718" cy="1011522"/>
            </a:xfrm>
            <a:custGeom>
              <a:avLst/>
              <a:gdLst/>
              <a:ahLst/>
              <a:cxnLst/>
              <a:rect r="r" b="b" t="t" l="l"/>
              <a:pathLst>
                <a:path h="1011522" w="788718">
                  <a:moveTo>
                    <a:pt x="0" y="0"/>
                  </a:moveTo>
                  <a:lnTo>
                    <a:pt x="788718" y="0"/>
                  </a:lnTo>
                  <a:lnTo>
                    <a:pt x="788718" y="1011522"/>
                  </a:lnTo>
                  <a:lnTo>
                    <a:pt x="0" y="1011522"/>
                  </a:lnTo>
                  <a:close/>
                </a:path>
              </a:pathLst>
            </a:custGeom>
            <a:solidFill>
              <a:srgbClr val="FFFFFF"/>
            </a:solidFill>
            <a:ln w="19050" cap="sq">
              <a:solidFill>
                <a:srgbClr val="282204"/>
              </a:solidFill>
              <a:prstDash val="solid"/>
              <a:miter/>
            </a:ln>
          </p:spPr>
        </p:sp>
        <p:sp>
          <p:nvSpPr>
            <p:cNvPr name="TextBox 7" id="7"/>
            <p:cNvSpPr txBox="true"/>
            <p:nvPr/>
          </p:nvSpPr>
          <p:spPr>
            <a:xfrm>
              <a:off x="0" y="-38100"/>
              <a:ext cx="788718" cy="1049622"/>
            </a:xfrm>
            <a:prstGeom prst="rect">
              <a:avLst/>
            </a:prstGeom>
          </p:spPr>
          <p:txBody>
            <a:bodyPr anchor="ctr" rtlCol="false" tIns="50800" lIns="50800" bIns="50800" rIns="50800"/>
            <a:lstStyle/>
            <a:p>
              <a:pPr algn="ctr">
                <a:lnSpc>
                  <a:spcPts val="1872"/>
                </a:lnSpc>
              </a:pPr>
            </a:p>
          </p:txBody>
        </p:sp>
      </p:grpSp>
      <p:sp>
        <p:nvSpPr>
          <p:cNvPr name="AutoShape 8" id="8"/>
          <p:cNvSpPr/>
          <p:nvPr/>
        </p:nvSpPr>
        <p:spPr>
          <a:xfrm flipV="true">
            <a:off x="1028731" y="6683710"/>
            <a:ext cx="2867842" cy="0"/>
          </a:xfrm>
          <a:prstGeom prst="line">
            <a:avLst/>
          </a:prstGeom>
          <a:ln cap="flat" w="19050">
            <a:solidFill>
              <a:srgbClr val="097D4C"/>
            </a:solidFill>
            <a:prstDash val="sysDash"/>
            <a:headEnd type="none" len="sm" w="sm"/>
            <a:tailEnd type="none" len="sm" w="sm"/>
          </a:ln>
        </p:spPr>
      </p:sp>
      <p:sp>
        <p:nvSpPr>
          <p:cNvPr name="TextBox 9" id="9"/>
          <p:cNvSpPr txBox="true"/>
          <p:nvPr/>
        </p:nvSpPr>
        <p:spPr>
          <a:xfrm rot="0">
            <a:off x="1028700" y="1041430"/>
            <a:ext cx="13232199" cy="1133475"/>
          </a:xfrm>
          <a:prstGeom prst="rect">
            <a:avLst/>
          </a:prstGeom>
        </p:spPr>
        <p:txBody>
          <a:bodyPr anchor="t" rtlCol="false" tIns="0" lIns="0" bIns="0" rIns="0">
            <a:spAutoFit/>
          </a:bodyPr>
          <a:lstStyle/>
          <a:p>
            <a:pPr algn="l" marL="0" indent="0" lvl="0">
              <a:lnSpc>
                <a:spcPts val="9100"/>
              </a:lnSpc>
              <a:spcBef>
                <a:spcPct val="0"/>
              </a:spcBef>
            </a:pPr>
            <a:r>
              <a:rPr lang="en-US" b="true" sz="6500">
                <a:solidFill>
                  <a:srgbClr val="097D4C"/>
                </a:solidFill>
                <a:latin typeface="Cooper BT Bold"/>
                <a:ea typeface="Cooper BT Bold"/>
                <a:cs typeface="Cooper BT Bold"/>
                <a:sym typeface="Cooper BT Bold"/>
              </a:rPr>
              <a:t>Group Members</a:t>
            </a:r>
          </a:p>
        </p:txBody>
      </p:sp>
      <p:sp>
        <p:nvSpPr>
          <p:cNvPr name="Freeform 10" id="10"/>
          <p:cNvSpPr/>
          <p:nvPr/>
        </p:nvSpPr>
        <p:spPr>
          <a:xfrm flipH="false" flipV="false" rot="1347169">
            <a:off x="13102529" y="1000641"/>
            <a:ext cx="461910" cy="508292"/>
          </a:xfrm>
          <a:custGeom>
            <a:avLst/>
            <a:gdLst/>
            <a:ahLst/>
            <a:cxnLst/>
            <a:rect r="r" b="b" t="t" l="l"/>
            <a:pathLst>
              <a:path h="508292" w="461910">
                <a:moveTo>
                  <a:pt x="0" y="0"/>
                </a:moveTo>
                <a:lnTo>
                  <a:pt x="461911" y="0"/>
                </a:lnTo>
                <a:lnTo>
                  <a:pt x="461911" y="508292"/>
                </a:lnTo>
                <a:lnTo>
                  <a:pt x="0" y="508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751512">
            <a:off x="11168746" y="-315038"/>
            <a:ext cx="1083675" cy="1049810"/>
          </a:xfrm>
          <a:custGeom>
            <a:avLst/>
            <a:gdLst/>
            <a:ahLst/>
            <a:cxnLst/>
            <a:rect r="r" b="b" t="t" l="l"/>
            <a:pathLst>
              <a:path h="1049810" w="1083675">
                <a:moveTo>
                  <a:pt x="0" y="0"/>
                </a:moveTo>
                <a:lnTo>
                  <a:pt x="1083675" y="0"/>
                </a:lnTo>
                <a:lnTo>
                  <a:pt x="1083675" y="1049810"/>
                </a:lnTo>
                <a:lnTo>
                  <a:pt x="0" y="1049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751512">
            <a:off x="17783836" y="4992156"/>
            <a:ext cx="675692" cy="654576"/>
          </a:xfrm>
          <a:custGeom>
            <a:avLst/>
            <a:gdLst/>
            <a:ahLst/>
            <a:cxnLst/>
            <a:rect r="r" b="b" t="t" l="l"/>
            <a:pathLst>
              <a:path h="654576" w="675692">
                <a:moveTo>
                  <a:pt x="0" y="0"/>
                </a:moveTo>
                <a:lnTo>
                  <a:pt x="675691" y="0"/>
                </a:lnTo>
                <a:lnTo>
                  <a:pt x="675691" y="654576"/>
                </a:lnTo>
                <a:lnTo>
                  <a:pt x="0" y="654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9881966">
            <a:off x="-165876" y="7474378"/>
            <a:ext cx="828266" cy="870713"/>
          </a:xfrm>
          <a:custGeom>
            <a:avLst/>
            <a:gdLst/>
            <a:ahLst/>
            <a:cxnLst/>
            <a:rect r="r" b="b" t="t" l="l"/>
            <a:pathLst>
              <a:path h="870713" w="828266">
                <a:moveTo>
                  <a:pt x="0" y="0"/>
                </a:moveTo>
                <a:lnTo>
                  <a:pt x="828266" y="0"/>
                </a:lnTo>
                <a:lnTo>
                  <a:pt x="828266" y="870713"/>
                </a:lnTo>
                <a:lnTo>
                  <a:pt x="0" y="8707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5486690" y="6717048"/>
            <a:ext cx="2867842" cy="0"/>
          </a:xfrm>
          <a:prstGeom prst="line">
            <a:avLst/>
          </a:prstGeom>
          <a:ln cap="flat" w="19050">
            <a:solidFill>
              <a:srgbClr val="097D4C"/>
            </a:solidFill>
            <a:prstDash val="sysDash"/>
            <a:headEnd type="none" len="sm" w="sm"/>
            <a:tailEnd type="none" len="sm" w="sm"/>
          </a:ln>
        </p:spPr>
      </p:sp>
      <p:sp>
        <p:nvSpPr>
          <p:cNvPr name="AutoShape 15" id="15"/>
          <p:cNvSpPr/>
          <p:nvPr/>
        </p:nvSpPr>
        <p:spPr>
          <a:xfrm flipV="true">
            <a:off x="9944648" y="6726573"/>
            <a:ext cx="2867842" cy="0"/>
          </a:xfrm>
          <a:prstGeom prst="line">
            <a:avLst/>
          </a:prstGeom>
          <a:ln cap="flat" w="19050">
            <a:solidFill>
              <a:srgbClr val="097D4C"/>
            </a:solidFill>
            <a:prstDash val="sysDash"/>
            <a:headEnd type="none" len="sm" w="sm"/>
            <a:tailEnd type="none" len="sm" w="sm"/>
          </a:ln>
        </p:spPr>
      </p:sp>
      <p:sp>
        <p:nvSpPr>
          <p:cNvPr name="AutoShape 16" id="16"/>
          <p:cNvSpPr/>
          <p:nvPr/>
        </p:nvSpPr>
        <p:spPr>
          <a:xfrm flipV="true">
            <a:off x="14403197" y="6736098"/>
            <a:ext cx="2867842" cy="0"/>
          </a:xfrm>
          <a:prstGeom prst="line">
            <a:avLst/>
          </a:prstGeom>
          <a:ln cap="flat" w="19050">
            <a:solidFill>
              <a:srgbClr val="097D4C"/>
            </a:solidFill>
            <a:prstDash val="sysDash"/>
            <a:headEnd type="none" len="sm" w="sm"/>
            <a:tailEnd type="none" len="sm" w="sm"/>
          </a:ln>
        </p:spPr>
      </p:sp>
      <p:sp>
        <p:nvSpPr>
          <p:cNvPr name="Freeform 17" id="17"/>
          <p:cNvSpPr/>
          <p:nvPr/>
        </p:nvSpPr>
        <p:spPr>
          <a:xfrm flipH="false" flipV="false" rot="0">
            <a:off x="1028731" y="2689649"/>
            <a:ext cx="2867252" cy="3624309"/>
          </a:xfrm>
          <a:custGeom>
            <a:avLst/>
            <a:gdLst/>
            <a:ahLst/>
            <a:cxnLst/>
            <a:rect r="r" b="b" t="t" l="l"/>
            <a:pathLst>
              <a:path h="3624309" w="2867252">
                <a:moveTo>
                  <a:pt x="0" y="0"/>
                </a:moveTo>
                <a:lnTo>
                  <a:pt x="2867252" y="0"/>
                </a:lnTo>
                <a:lnTo>
                  <a:pt x="2867252" y="3624309"/>
                </a:lnTo>
                <a:lnTo>
                  <a:pt x="0" y="3624309"/>
                </a:lnTo>
                <a:lnTo>
                  <a:pt x="0" y="0"/>
                </a:lnTo>
                <a:close/>
              </a:path>
            </a:pathLst>
          </a:custGeom>
          <a:blipFill>
            <a:blip r:embed="rId8"/>
            <a:stretch>
              <a:fillRect l="-13201" t="0" r="-13201" b="0"/>
            </a:stretch>
          </a:blipFill>
        </p:spPr>
      </p:sp>
      <p:grpSp>
        <p:nvGrpSpPr>
          <p:cNvPr name="Group 18" id="18"/>
          <p:cNvGrpSpPr/>
          <p:nvPr/>
        </p:nvGrpSpPr>
        <p:grpSpPr>
          <a:xfrm rot="0">
            <a:off x="9944617" y="2723112"/>
            <a:ext cx="2867252" cy="3617699"/>
            <a:chOff x="0" y="0"/>
            <a:chExt cx="812800" cy="1025534"/>
          </a:xfrm>
        </p:grpSpPr>
        <p:sp>
          <p:nvSpPr>
            <p:cNvPr name="Freeform 19" id="19"/>
            <p:cNvSpPr/>
            <p:nvPr/>
          </p:nvSpPr>
          <p:spPr>
            <a:xfrm flipH="false" flipV="false" rot="0">
              <a:off x="0" y="0"/>
              <a:ext cx="812800" cy="1025534"/>
            </a:xfrm>
            <a:custGeom>
              <a:avLst/>
              <a:gdLst/>
              <a:ahLst/>
              <a:cxnLst/>
              <a:rect r="r" b="b" t="t" l="l"/>
              <a:pathLst>
                <a:path h="1025534" w="812800">
                  <a:moveTo>
                    <a:pt x="0" y="0"/>
                  </a:moveTo>
                  <a:lnTo>
                    <a:pt x="812800" y="0"/>
                  </a:lnTo>
                  <a:lnTo>
                    <a:pt x="812800" y="1025534"/>
                  </a:lnTo>
                  <a:lnTo>
                    <a:pt x="0" y="1025534"/>
                  </a:lnTo>
                  <a:close/>
                </a:path>
              </a:pathLst>
            </a:custGeom>
            <a:blipFill>
              <a:blip r:embed="rId9"/>
              <a:stretch>
                <a:fillRect l="0" t="-959" r="0" b="-959"/>
              </a:stretch>
            </a:blipFill>
            <a:ln w="19050" cap="sq">
              <a:solidFill>
                <a:srgbClr val="000000"/>
              </a:solidFill>
              <a:prstDash val="solid"/>
              <a:miter/>
            </a:ln>
          </p:spPr>
        </p:sp>
      </p:grpSp>
      <p:sp>
        <p:nvSpPr>
          <p:cNvPr name="TextBox 20" id="20"/>
          <p:cNvSpPr txBox="true"/>
          <p:nvPr/>
        </p:nvSpPr>
        <p:spPr>
          <a:xfrm rot="0">
            <a:off x="1028731" y="6983748"/>
            <a:ext cx="2867847" cy="1291590"/>
          </a:xfrm>
          <a:prstGeom prst="rect">
            <a:avLst/>
          </a:prstGeom>
        </p:spPr>
        <p:txBody>
          <a:bodyPr anchor="t" rtlCol="false" tIns="0" lIns="0" bIns="0" rIns="0">
            <a:spAutoFit/>
          </a:bodyPr>
          <a:lstStyle/>
          <a:p>
            <a:pPr algn="ctr">
              <a:lnSpc>
                <a:spcPts val="3359"/>
              </a:lnSpc>
            </a:pPr>
            <a:r>
              <a:rPr lang="en-US" sz="2399">
                <a:solidFill>
                  <a:srgbClr val="282204"/>
                </a:solidFill>
                <a:latin typeface="ITC Franklin Gothic LT"/>
                <a:ea typeface="ITC Franklin Gothic LT"/>
                <a:cs typeface="ITC Franklin Gothic LT"/>
                <a:sym typeface="ITC Franklin Gothic LT"/>
              </a:rPr>
              <a:t>Muhammad Daniel Hakim Bin Syahrulnizam</a:t>
            </a:r>
          </a:p>
        </p:txBody>
      </p:sp>
      <p:sp>
        <p:nvSpPr>
          <p:cNvPr name="TextBox 21" id="21"/>
          <p:cNvSpPr txBox="true"/>
          <p:nvPr/>
        </p:nvSpPr>
        <p:spPr>
          <a:xfrm rot="0">
            <a:off x="5486690" y="7017085"/>
            <a:ext cx="2867847" cy="872490"/>
          </a:xfrm>
          <a:prstGeom prst="rect">
            <a:avLst/>
          </a:prstGeom>
        </p:spPr>
        <p:txBody>
          <a:bodyPr anchor="t" rtlCol="false" tIns="0" lIns="0" bIns="0" rIns="0">
            <a:spAutoFit/>
          </a:bodyPr>
          <a:lstStyle/>
          <a:p>
            <a:pPr algn="ctr">
              <a:lnSpc>
                <a:spcPts val="3359"/>
              </a:lnSpc>
            </a:pPr>
            <a:r>
              <a:rPr lang="en-US" sz="2399">
                <a:solidFill>
                  <a:srgbClr val="282204"/>
                </a:solidFill>
                <a:latin typeface="ITC Franklin Gothic LT"/>
                <a:ea typeface="ITC Franklin Gothic LT"/>
                <a:cs typeface="ITC Franklin Gothic LT"/>
                <a:sym typeface="ITC Franklin Gothic LT"/>
              </a:rPr>
              <a:t>Wong Khai Shian Nicholas</a:t>
            </a:r>
          </a:p>
        </p:txBody>
      </p:sp>
      <p:sp>
        <p:nvSpPr>
          <p:cNvPr name="TextBox 22" id="22"/>
          <p:cNvSpPr txBox="true"/>
          <p:nvPr/>
        </p:nvSpPr>
        <p:spPr>
          <a:xfrm rot="0">
            <a:off x="9944648" y="7026610"/>
            <a:ext cx="2867847" cy="1710690"/>
          </a:xfrm>
          <a:prstGeom prst="rect">
            <a:avLst/>
          </a:prstGeom>
        </p:spPr>
        <p:txBody>
          <a:bodyPr anchor="t" rtlCol="false" tIns="0" lIns="0" bIns="0" rIns="0">
            <a:spAutoFit/>
          </a:bodyPr>
          <a:lstStyle/>
          <a:p>
            <a:pPr algn="ctr">
              <a:lnSpc>
                <a:spcPts val="3359"/>
              </a:lnSpc>
            </a:pPr>
            <a:r>
              <a:rPr lang="en-US" sz="2399">
                <a:solidFill>
                  <a:srgbClr val="282204"/>
                </a:solidFill>
                <a:latin typeface="ITC Franklin Gothic LT"/>
                <a:ea typeface="ITC Franklin Gothic LT"/>
                <a:cs typeface="ITC Franklin Gothic LT"/>
                <a:sym typeface="ITC Franklin Gothic LT"/>
              </a:rPr>
              <a:t>Nur Aleysha Qurratu’aini Binti Mat Salleh</a:t>
            </a:r>
          </a:p>
          <a:p>
            <a:pPr algn="ctr">
              <a:lnSpc>
                <a:spcPts val="3359"/>
              </a:lnSpc>
            </a:pPr>
            <a:r>
              <a:rPr lang="en-US" sz="2399">
                <a:solidFill>
                  <a:srgbClr val="282204"/>
                </a:solidFill>
                <a:latin typeface="ITC Franklin Gothic LT"/>
                <a:ea typeface="ITC Franklin Gothic LT"/>
                <a:cs typeface="ITC Franklin Gothic LT"/>
                <a:sym typeface="ITC Franklin Gothic LT"/>
              </a:rPr>
              <a:t>A22EC0241</a:t>
            </a:r>
          </a:p>
        </p:txBody>
      </p:sp>
      <p:sp>
        <p:nvSpPr>
          <p:cNvPr name="TextBox 23" id="23"/>
          <p:cNvSpPr txBox="true"/>
          <p:nvPr/>
        </p:nvSpPr>
        <p:spPr>
          <a:xfrm rot="0">
            <a:off x="14403197" y="7036135"/>
            <a:ext cx="2867847" cy="453390"/>
          </a:xfrm>
          <a:prstGeom prst="rect">
            <a:avLst/>
          </a:prstGeom>
        </p:spPr>
        <p:txBody>
          <a:bodyPr anchor="t" rtlCol="false" tIns="0" lIns="0" bIns="0" rIns="0">
            <a:spAutoFit/>
          </a:bodyPr>
          <a:lstStyle/>
          <a:p>
            <a:pPr algn="ctr">
              <a:lnSpc>
                <a:spcPts val="3359"/>
              </a:lnSpc>
            </a:pPr>
            <a:r>
              <a:rPr lang="en-US" sz="2399">
                <a:solidFill>
                  <a:srgbClr val="282204"/>
                </a:solidFill>
                <a:latin typeface="ITC Franklin Gothic LT"/>
                <a:ea typeface="ITC Franklin Gothic LT"/>
                <a:cs typeface="ITC Franklin Gothic LT"/>
                <a:sym typeface="ITC Franklin Gothic LT"/>
              </a:rPr>
              <a:t>Nicole Lim Tze Yee</a:t>
            </a:r>
          </a:p>
        </p:txBody>
      </p:sp>
      <p:sp>
        <p:nvSpPr>
          <p:cNvPr name="TextBox 24" id="24"/>
          <p:cNvSpPr txBox="true"/>
          <p:nvPr/>
        </p:nvSpPr>
        <p:spPr>
          <a:xfrm rot="0">
            <a:off x="5486063" y="8283910"/>
            <a:ext cx="2867847" cy="453390"/>
          </a:xfrm>
          <a:prstGeom prst="rect">
            <a:avLst/>
          </a:prstGeom>
        </p:spPr>
        <p:txBody>
          <a:bodyPr anchor="t" rtlCol="false" tIns="0" lIns="0" bIns="0" rIns="0">
            <a:spAutoFit/>
          </a:bodyPr>
          <a:lstStyle/>
          <a:p>
            <a:pPr algn="ctr">
              <a:lnSpc>
                <a:spcPts val="3359"/>
              </a:lnSpc>
            </a:pPr>
            <a:r>
              <a:rPr lang="en-US" sz="2399">
                <a:solidFill>
                  <a:srgbClr val="000000"/>
                </a:solidFill>
                <a:latin typeface="ITC Franklin Gothic LT"/>
                <a:ea typeface="ITC Franklin Gothic LT"/>
                <a:cs typeface="ITC Franklin Gothic LT"/>
                <a:sym typeface="ITC Franklin Gothic LT"/>
              </a:rPr>
              <a:t>A22EC0292</a:t>
            </a:r>
          </a:p>
        </p:txBody>
      </p:sp>
      <p:sp>
        <p:nvSpPr>
          <p:cNvPr name="TextBox 25" id="25"/>
          <p:cNvSpPr txBox="true"/>
          <p:nvPr/>
        </p:nvSpPr>
        <p:spPr>
          <a:xfrm rot="0">
            <a:off x="14403197" y="8283910"/>
            <a:ext cx="2867847" cy="453390"/>
          </a:xfrm>
          <a:prstGeom prst="rect">
            <a:avLst/>
          </a:prstGeom>
        </p:spPr>
        <p:txBody>
          <a:bodyPr anchor="t" rtlCol="false" tIns="0" lIns="0" bIns="0" rIns="0">
            <a:spAutoFit/>
          </a:bodyPr>
          <a:lstStyle/>
          <a:p>
            <a:pPr algn="ctr">
              <a:lnSpc>
                <a:spcPts val="3359"/>
              </a:lnSpc>
            </a:pPr>
            <a:r>
              <a:rPr lang="en-US" sz="2399">
                <a:solidFill>
                  <a:srgbClr val="000000"/>
                </a:solidFill>
                <a:latin typeface="ITC Franklin Gothic LT"/>
                <a:ea typeface="ITC Franklin Gothic LT"/>
                <a:cs typeface="ITC Franklin Gothic LT"/>
                <a:sym typeface="ITC Franklin Gothic LT"/>
              </a:rPr>
              <a:t>A22EC0123</a:t>
            </a:r>
          </a:p>
        </p:txBody>
      </p:sp>
      <p:grpSp>
        <p:nvGrpSpPr>
          <p:cNvPr name="Group 26" id="26"/>
          <p:cNvGrpSpPr/>
          <p:nvPr/>
        </p:nvGrpSpPr>
        <p:grpSpPr>
          <a:xfrm rot="0">
            <a:off x="14392048" y="2723112"/>
            <a:ext cx="2867252" cy="3617699"/>
            <a:chOff x="0" y="0"/>
            <a:chExt cx="812800" cy="1025534"/>
          </a:xfrm>
        </p:grpSpPr>
        <p:sp>
          <p:nvSpPr>
            <p:cNvPr name="Freeform 27" id="27"/>
            <p:cNvSpPr/>
            <p:nvPr/>
          </p:nvSpPr>
          <p:spPr>
            <a:xfrm flipH="false" flipV="false" rot="0">
              <a:off x="0" y="0"/>
              <a:ext cx="812800" cy="1025534"/>
            </a:xfrm>
            <a:custGeom>
              <a:avLst/>
              <a:gdLst/>
              <a:ahLst/>
              <a:cxnLst/>
              <a:rect r="r" b="b" t="t" l="l"/>
              <a:pathLst>
                <a:path h="1025534" w="812800">
                  <a:moveTo>
                    <a:pt x="0" y="0"/>
                  </a:moveTo>
                  <a:lnTo>
                    <a:pt x="812800" y="0"/>
                  </a:lnTo>
                  <a:lnTo>
                    <a:pt x="812800" y="1025534"/>
                  </a:lnTo>
                  <a:lnTo>
                    <a:pt x="0" y="1025534"/>
                  </a:lnTo>
                  <a:close/>
                </a:path>
              </a:pathLst>
            </a:custGeom>
            <a:blipFill>
              <a:blip r:embed="rId10"/>
              <a:stretch>
                <a:fillRect l="0" t="-6611" r="0" b="-6611"/>
              </a:stretch>
            </a:blipFill>
            <a:ln w="19050" cap="sq">
              <a:solidFill>
                <a:srgbClr val="000000"/>
              </a:solidFill>
              <a:prstDash val="solid"/>
              <a:miter/>
            </a:ln>
          </p:spPr>
        </p:sp>
      </p:grpSp>
      <p:grpSp>
        <p:nvGrpSpPr>
          <p:cNvPr name="Group 28" id="28"/>
          <p:cNvGrpSpPr/>
          <p:nvPr/>
        </p:nvGrpSpPr>
        <p:grpSpPr>
          <a:xfrm rot="0">
            <a:off x="5486658" y="2723112"/>
            <a:ext cx="2867252" cy="3617699"/>
            <a:chOff x="0" y="0"/>
            <a:chExt cx="812800" cy="1025534"/>
          </a:xfrm>
        </p:grpSpPr>
        <p:sp>
          <p:nvSpPr>
            <p:cNvPr name="Freeform 29" id="29"/>
            <p:cNvSpPr/>
            <p:nvPr/>
          </p:nvSpPr>
          <p:spPr>
            <a:xfrm flipH="false" flipV="false" rot="0">
              <a:off x="0" y="0"/>
              <a:ext cx="812800" cy="1025534"/>
            </a:xfrm>
            <a:custGeom>
              <a:avLst/>
              <a:gdLst/>
              <a:ahLst/>
              <a:cxnLst/>
              <a:rect r="r" b="b" t="t" l="l"/>
              <a:pathLst>
                <a:path h="1025534" w="812800">
                  <a:moveTo>
                    <a:pt x="0" y="0"/>
                  </a:moveTo>
                  <a:lnTo>
                    <a:pt x="812800" y="0"/>
                  </a:lnTo>
                  <a:lnTo>
                    <a:pt x="812800" y="1025534"/>
                  </a:lnTo>
                  <a:lnTo>
                    <a:pt x="0" y="1025534"/>
                  </a:lnTo>
                  <a:close/>
                </a:path>
              </a:pathLst>
            </a:custGeom>
            <a:blipFill>
              <a:blip r:embed="rId11"/>
              <a:stretch>
                <a:fillRect l="-6892" t="0" r="-6892" b="0"/>
              </a:stretch>
            </a:blipFill>
            <a:ln w="19050" cap="sq">
              <a:solidFill>
                <a:srgbClr val="000000"/>
              </a:solidFill>
              <a:prstDash val="solid"/>
              <a:miter/>
            </a:ln>
          </p:spPr>
        </p:sp>
      </p:grpSp>
      <p:sp>
        <p:nvSpPr>
          <p:cNvPr name="TextBox 30" id="30"/>
          <p:cNvSpPr txBox="true"/>
          <p:nvPr/>
        </p:nvSpPr>
        <p:spPr>
          <a:xfrm rot="0">
            <a:off x="1028731" y="8283910"/>
            <a:ext cx="2867847" cy="453390"/>
          </a:xfrm>
          <a:prstGeom prst="rect">
            <a:avLst/>
          </a:prstGeom>
        </p:spPr>
        <p:txBody>
          <a:bodyPr anchor="t" rtlCol="false" tIns="0" lIns="0" bIns="0" rIns="0">
            <a:spAutoFit/>
          </a:bodyPr>
          <a:lstStyle/>
          <a:p>
            <a:pPr algn="ctr">
              <a:lnSpc>
                <a:spcPts val="3359"/>
              </a:lnSpc>
            </a:pPr>
            <a:r>
              <a:rPr lang="en-US" sz="2399">
                <a:solidFill>
                  <a:srgbClr val="000000"/>
                </a:solidFill>
                <a:latin typeface="ITC Franklin Gothic LT"/>
                <a:ea typeface="ITC Franklin Gothic LT"/>
                <a:cs typeface="ITC Franklin Gothic LT"/>
                <a:sym typeface="ITC Franklin Gothic LT"/>
              </a:rPr>
              <a:t>A22EC0207</a:t>
            </a: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1028700" y="2845777"/>
            <a:ext cx="16230600" cy="6412523"/>
            <a:chOff x="0" y="0"/>
            <a:chExt cx="4274726" cy="1688895"/>
          </a:xfrm>
        </p:grpSpPr>
        <p:sp>
          <p:nvSpPr>
            <p:cNvPr name="Freeform 3" id="3"/>
            <p:cNvSpPr/>
            <p:nvPr/>
          </p:nvSpPr>
          <p:spPr>
            <a:xfrm flipH="false" flipV="false" rot="0">
              <a:off x="0" y="0"/>
              <a:ext cx="4274726" cy="1688895"/>
            </a:xfrm>
            <a:custGeom>
              <a:avLst/>
              <a:gdLst/>
              <a:ahLst/>
              <a:cxnLst/>
              <a:rect r="r" b="b" t="t" l="l"/>
              <a:pathLst>
                <a:path h="1688895" w="4274726">
                  <a:moveTo>
                    <a:pt x="23850" y="0"/>
                  </a:moveTo>
                  <a:lnTo>
                    <a:pt x="4250876" y="0"/>
                  </a:lnTo>
                  <a:cubicBezTo>
                    <a:pt x="4257201" y="0"/>
                    <a:pt x="4263268" y="2513"/>
                    <a:pt x="4267741" y="6985"/>
                  </a:cubicBezTo>
                  <a:cubicBezTo>
                    <a:pt x="4272213" y="11458"/>
                    <a:pt x="4274726" y="17524"/>
                    <a:pt x="4274726" y="23850"/>
                  </a:cubicBezTo>
                  <a:lnTo>
                    <a:pt x="4274726" y="1665045"/>
                  </a:lnTo>
                  <a:cubicBezTo>
                    <a:pt x="4274726" y="1671371"/>
                    <a:pt x="4272213" y="1677437"/>
                    <a:pt x="4267741" y="1681910"/>
                  </a:cubicBezTo>
                  <a:cubicBezTo>
                    <a:pt x="4263268" y="1686382"/>
                    <a:pt x="4257201" y="1688895"/>
                    <a:pt x="4250876" y="1688895"/>
                  </a:cubicBezTo>
                  <a:lnTo>
                    <a:pt x="23850" y="1688895"/>
                  </a:lnTo>
                  <a:cubicBezTo>
                    <a:pt x="17524" y="1688895"/>
                    <a:pt x="11458" y="1686382"/>
                    <a:pt x="6985" y="1681910"/>
                  </a:cubicBezTo>
                  <a:cubicBezTo>
                    <a:pt x="2513" y="1677437"/>
                    <a:pt x="0" y="1671371"/>
                    <a:pt x="0" y="1665045"/>
                  </a:cubicBezTo>
                  <a:lnTo>
                    <a:pt x="0" y="23850"/>
                  </a:lnTo>
                  <a:cubicBezTo>
                    <a:pt x="0" y="17524"/>
                    <a:pt x="2513" y="11458"/>
                    <a:pt x="6985" y="6985"/>
                  </a:cubicBezTo>
                  <a:cubicBezTo>
                    <a:pt x="11458" y="2513"/>
                    <a:pt x="17524" y="0"/>
                    <a:pt x="23850" y="0"/>
                  </a:cubicBezTo>
                  <a:close/>
                </a:path>
              </a:pathLst>
            </a:custGeom>
            <a:solidFill>
              <a:srgbClr val="097D4C"/>
            </a:solidFill>
          </p:spPr>
        </p:sp>
        <p:sp>
          <p:nvSpPr>
            <p:cNvPr name="TextBox 4" id="4"/>
            <p:cNvSpPr txBox="true"/>
            <p:nvPr/>
          </p:nvSpPr>
          <p:spPr>
            <a:xfrm>
              <a:off x="0" y="-95250"/>
              <a:ext cx="4274726" cy="1784145"/>
            </a:xfrm>
            <a:prstGeom prst="rect">
              <a:avLst/>
            </a:prstGeom>
          </p:spPr>
          <p:txBody>
            <a:bodyPr anchor="ctr" rtlCol="false" tIns="50800" lIns="50800" bIns="50800" rIns="50800"/>
            <a:lstStyle/>
            <a:p>
              <a:pPr algn="ctr">
                <a:lnSpc>
                  <a:spcPts val="3051"/>
                </a:lnSpc>
              </a:pPr>
            </a:p>
          </p:txBody>
        </p:sp>
      </p:grpSp>
      <p:sp>
        <p:nvSpPr>
          <p:cNvPr name="Freeform 5" id="5"/>
          <p:cNvSpPr/>
          <p:nvPr/>
        </p:nvSpPr>
        <p:spPr>
          <a:xfrm flipH="false" flipV="false" rot="2799968">
            <a:off x="5197704" y="645255"/>
            <a:ext cx="3229477" cy="3364039"/>
          </a:xfrm>
          <a:custGeom>
            <a:avLst/>
            <a:gdLst/>
            <a:ahLst/>
            <a:cxnLst/>
            <a:rect r="r" b="b" t="t" l="l"/>
            <a:pathLst>
              <a:path h="3364039" w="3229477">
                <a:moveTo>
                  <a:pt x="0" y="0"/>
                </a:moveTo>
                <a:lnTo>
                  <a:pt x="3229477" y="0"/>
                </a:lnTo>
                <a:lnTo>
                  <a:pt x="3229477" y="3364039"/>
                </a:lnTo>
                <a:lnTo>
                  <a:pt x="0" y="3364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61891" y="6172200"/>
            <a:ext cx="4069911" cy="4114800"/>
          </a:xfrm>
          <a:custGeom>
            <a:avLst/>
            <a:gdLst/>
            <a:ahLst/>
            <a:cxnLst/>
            <a:rect r="r" b="b" t="t" l="l"/>
            <a:pathLst>
              <a:path h="4114800" w="4069911">
                <a:moveTo>
                  <a:pt x="0" y="0"/>
                </a:moveTo>
                <a:lnTo>
                  <a:pt x="4069911" y="0"/>
                </a:lnTo>
                <a:lnTo>
                  <a:pt x="406991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266825"/>
            <a:ext cx="8439968" cy="1055369"/>
          </a:xfrm>
          <a:prstGeom prst="rect">
            <a:avLst/>
          </a:prstGeom>
        </p:spPr>
        <p:txBody>
          <a:bodyPr anchor="t" rtlCol="false" tIns="0" lIns="0" bIns="0" rIns="0">
            <a:spAutoFit/>
          </a:bodyPr>
          <a:lstStyle/>
          <a:p>
            <a:pPr algn="l" marL="0" indent="0" lvl="0">
              <a:lnSpc>
                <a:spcPts val="7649"/>
              </a:lnSpc>
            </a:pPr>
            <a:r>
              <a:rPr lang="en-US" b="true" sz="8499">
                <a:solidFill>
                  <a:srgbClr val="097D4C"/>
                </a:solidFill>
                <a:latin typeface="Cooper BT Bold"/>
                <a:ea typeface="Cooper BT Bold"/>
                <a:cs typeface="Cooper BT Bold"/>
                <a:sym typeface="Cooper BT Bold"/>
              </a:rPr>
              <a:t>8.0 Conclusion</a:t>
            </a:r>
          </a:p>
        </p:txBody>
      </p:sp>
      <p:sp>
        <p:nvSpPr>
          <p:cNvPr name="TextBox 8" id="8"/>
          <p:cNvSpPr txBox="true"/>
          <p:nvPr/>
        </p:nvSpPr>
        <p:spPr>
          <a:xfrm rot="0">
            <a:off x="1656208" y="3958980"/>
            <a:ext cx="13744660" cy="4654550"/>
          </a:xfrm>
          <a:prstGeom prst="rect">
            <a:avLst/>
          </a:prstGeom>
        </p:spPr>
        <p:txBody>
          <a:bodyPr anchor="t" rtlCol="false" tIns="0" lIns="0" bIns="0" rIns="0">
            <a:spAutoFit/>
          </a:bodyPr>
          <a:lstStyle/>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Developed scalable crawler targeting &gt;100,000 news records from Utusan Malaysia</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Multithreading reduced crawl time significantly</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HPC libraries benchmarked:</a:t>
            </a:r>
          </a:p>
          <a:p>
            <a:pPr algn="l" marL="1209039" indent="-403013" lvl="2">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Modin &amp; Dask: Faster Pandas ops with minimal code change</a:t>
            </a:r>
          </a:p>
          <a:p>
            <a:pPr algn="l" marL="1209039" indent="-403013" lvl="2">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Swifter: Speedups for row-wise cleaning</a:t>
            </a:r>
          </a:p>
          <a:p>
            <a:pPr algn="l" marL="1209039" indent="-403013" lvl="2">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P</a:t>
            </a:r>
            <a:r>
              <a:rPr lang="en-US" sz="2799" spc="-19">
                <a:solidFill>
                  <a:srgbClr val="F1EAD1"/>
                </a:solidFill>
                <a:latin typeface="ITC Franklin Gothic LT"/>
                <a:ea typeface="ITC Franklin Gothic LT"/>
                <a:cs typeface="ITC Franklin Gothic LT"/>
                <a:sym typeface="ITC Franklin Gothic LT"/>
              </a:rPr>
              <a:t>ol</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rs: M</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jor g</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i</a:t>
            </a:r>
            <a:r>
              <a:rPr lang="en-US" sz="2799" spc="-19">
                <a:solidFill>
                  <a:srgbClr val="F1EAD1"/>
                </a:solidFill>
                <a:latin typeface="ITC Franklin Gothic LT"/>
                <a:ea typeface="ITC Franklin Gothic LT"/>
                <a:cs typeface="ITC Franklin Gothic LT"/>
                <a:sym typeface="ITC Franklin Gothic LT"/>
              </a:rPr>
              <a:t>n</a:t>
            </a:r>
            <a:r>
              <a:rPr lang="en-US" sz="2799" spc="-19">
                <a:solidFill>
                  <a:srgbClr val="F1EAD1"/>
                </a:solidFill>
                <a:latin typeface="ITC Franklin Gothic LT"/>
                <a:ea typeface="ITC Franklin Gothic LT"/>
                <a:cs typeface="ITC Franklin Gothic LT"/>
                <a:sym typeface="ITC Franklin Gothic LT"/>
              </a:rPr>
              <a:t>s</a:t>
            </a:r>
            <a:r>
              <a:rPr lang="en-US" sz="2799" spc="-19">
                <a:solidFill>
                  <a:srgbClr val="F1EAD1"/>
                </a:solidFill>
                <a:latin typeface="ITC Franklin Gothic LT"/>
                <a:ea typeface="ITC Franklin Gothic LT"/>
                <a:cs typeface="ITC Franklin Gothic LT"/>
                <a:sym typeface="ITC Franklin Gothic LT"/>
              </a:rPr>
              <a:t> </a:t>
            </a:r>
            <a:r>
              <a:rPr lang="en-US" sz="2799" spc="-19">
                <a:solidFill>
                  <a:srgbClr val="F1EAD1"/>
                </a:solidFill>
                <a:latin typeface="ITC Franklin Gothic LT"/>
                <a:ea typeface="ITC Franklin Gothic LT"/>
                <a:cs typeface="ITC Franklin Gothic LT"/>
                <a:sym typeface="ITC Franklin Gothic LT"/>
              </a:rPr>
              <a:t>for co</a:t>
            </a:r>
            <a:r>
              <a:rPr lang="en-US" sz="2799" spc="-19">
                <a:solidFill>
                  <a:srgbClr val="F1EAD1"/>
                </a:solidFill>
                <a:latin typeface="ITC Franklin Gothic LT"/>
                <a:ea typeface="ITC Franklin Gothic LT"/>
                <a:cs typeface="ITC Franklin Gothic LT"/>
                <a:sym typeface="ITC Franklin Gothic LT"/>
              </a:rPr>
              <a:t>l</a:t>
            </a:r>
            <a:r>
              <a:rPr lang="en-US" sz="2799" spc="-19">
                <a:solidFill>
                  <a:srgbClr val="F1EAD1"/>
                </a:solidFill>
                <a:latin typeface="ITC Franklin Gothic LT"/>
                <a:ea typeface="ITC Franklin Gothic LT"/>
                <a:cs typeface="ITC Franklin Gothic LT"/>
                <a:sym typeface="ITC Franklin Gothic LT"/>
              </a:rPr>
              <a:t>u</a:t>
            </a:r>
            <a:r>
              <a:rPr lang="en-US" sz="2799" spc="-19">
                <a:solidFill>
                  <a:srgbClr val="F1EAD1"/>
                </a:solidFill>
                <a:latin typeface="ITC Franklin Gothic LT"/>
                <a:ea typeface="ITC Franklin Gothic LT"/>
                <a:cs typeface="ITC Franklin Gothic LT"/>
                <a:sym typeface="ITC Franklin Gothic LT"/>
              </a:rPr>
              <a:t>m</a:t>
            </a:r>
            <a:r>
              <a:rPr lang="en-US" sz="2799" spc="-19">
                <a:solidFill>
                  <a:srgbClr val="F1EAD1"/>
                </a:solidFill>
                <a:latin typeface="ITC Franklin Gothic LT"/>
                <a:ea typeface="ITC Franklin Gothic LT"/>
                <a:cs typeface="ITC Franklin Gothic LT"/>
                <a:sym typeface="ITC Franklin Gothic LT"/>
              </a:rPr>
              <a:t>n</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r</a:t>
            </a:r>
            <a:r>
              <a:rPr lang="en-US" sz="2799" spc="-19">
                <a:solidFill>
                  <a:srgbClr val="F1EAD1"/>
                </a:solidFill>
                <a:latin typeface="ITC Franklin Gothic LT"/>
                <a:ea typeface="ITC Franklin Gothic LT"/>
                <a:cs typeface="ITC Franklin Gothic LT"/>
                <a:sym typeface="ITC Franklin Gothic LT"/>
              </a:rPr>
              <a:t> </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n</a:t>
            </a:r>
            <a:r>
              <a:rPr lang="en-US" sz="2799" spc="-19">
                <a:solidFill>
                  <a:srgbClr val="F1EAD1"/>
                </a:solidFill>
                <a:latin typeface="ITC Franklin Gothic LT"/>
                <a:ea typeface="ITC Franklin Gothic LT"/>
                <a:cs typeface="ITC Franklin Gothic LT"/>
                <a:sym typeface="ITC Franklin Gothic LT"/>
              </a:rPr>
              <a:t>d</a:t>
            </a:r>
            <a:r>
              <a:rPr lang="en-US" sz="2799" spc="-19">
                <a:solidFill>
                  <a:srgbClr val="F1EAD1"/>
                </a:solidFill>
                <a:latin typeface="ITC Franklin Gothic LT"/>
                <a:ea typeface="ITC Franklin Gothic LT"/>
                <a:cs typeface="ITC Franklin Gothic LT"/>
                <a:sym typeface="ITC Franklin Gothic LT"/>
              </a:rPr>
              <a:t> </a:t>
            </a:r>
            <a:r>
              <a:rPr lang="en-US" sz="2799" spc="-19">
                <a:solidFill>
                  <a:srgbClr val="F1EAD1"/>
                </a:solidFill>
                <a:latin typeface="ITC Franklin Gothic LT"/>
                <a:ea typeface="ITC Franklin Gothic LT"/>
                <a:cs typeface="ITC Franklin Gothic LT"/>
                <a:sym typeface="ITC Franklin Gothic LT"/>
              </a:rPr>
              <a:t>qu</a:t>
            </a:r>
            <a:r>
              <a:rPr lang="en-US" sz="2799" spc="-19">
                <a:solidFill>
                  <a:srgbClr val="F1EAD1"/>
                </a:solidFill>
                <a:latin typeface="ITC Franklin Gothic LT"/>
                <a:ea typeface="ITC Franklin Gothic LT"/>
                <a:cs typeface="ITC Franklin Gothic LT"/>
                <a:sym typeface="ITC Franklin Gothic LT"/>
              </a:rPr>
              <a:t>e</a:t>
            </a:r>
            <a:r>
              <a:rPr lang="en-US" sz="2799" spc="-19">
                <a:solidFill>
                  <a:srgbClr val="F1EAD1"/>
                </a:solidFill>
                <a:latin typeface="ITC Franklin Gothic LT"/>
                <a:ea typeface="ITC Franklin Gothic LT"/>
                <a:cs typeface="ITC Franklin Gothic LT"/>
                <a:sym typeface="ITC Franklin Gothic LT"/>
              </a:rPr>
              <a:t>ry-</a:t>
            </a:r>
            <a:r>
              <a:rPr lang="en-US" sz="2799" spc="-19">
                <a:solidFill>
                  <a:srgbClr val="F1EAD1"/>
                </a:solidFill>
                <a:latin typeface="ITC Franklin Gothic LT"/>
                <a:ea typeface="ITC Franklin Gothic LT"/>
                <a:cs typeface="ITC Franklin Gothic LT"/>
                <a:sym typeface="ITC Franklin Gothic LT"/>
              </a:rPr>
              <a:t>l</a:t>
            </a:r>
            <a:r>
              <a:rPr lang="en-US" sz="2799" spc="-19">
                <a:solidFill>
                  <a:srgbClr val="F1EAD1"/>
                </a:solidFill>
                <a:latin typeface="ITC Franklin Gothic LT"/>
                <a:ea typeface="ITC Franklin Gothic LT"/>
                <a:cs typeface="ITC Franklin Gothic LT"/>
                <a:sym typeface="ITC Franklin Gothic LT"/>
              </a:rPr>
              <a:t>ik</a:t>
            </a:r>
            <a:r>
              <a:rPr lang="en-US" sz="2799" spc="-19">
                <a:solidFill>
                  <a:srgbClr val="F1EAD1"/>
                </a:solidFill>
                <a:latin typeface="ITC Franklin Gothic LT"/>
                <a:ea typeface="ITC Franklin Gothic LT"/>
                <a:cs typeface="ITC Franklin Gothic LT"/>
                <a:sym typeface="ITC Franklin Gothic LT"/>
              </a:rPr>
              <a:t>e </a:t>
            </a:r>
            <a:r>
              <a:rPr lang="en-US" sz="2799" spc="-19">
                <a:solidFill>
                  <a:srgbClr val="F1EAD1"/>
                </a:solidFill>
                <a:latin typeface="ITC Franklin Gothic LT"/>
                <a:ea typeface="ITC Franklin Gothic LT"/>
                <a:cs typeface="ITC Franklin Gothic LT"/>
                <a:sym typeface="ITC Franklin Gothic LT"/>
              </a:rPr>
              <a:t>o</a:t>
            </a:r>
            <a:r>
              <a:rPr lang="en-US" sz="2799" spc="-19">
                <a:solidFill>
                  <a:srgbClr val="F1EAD1"/>
                </a:solidFill>
                <a:latin typeface="ITC Franklin Gothic LT"/>
                <a:ea typeface="ITC Franklin Gothic LT"/>
                <a:cs typeface="ITC Franklin Gothic LT"/>
                <a:sym typeface="ITC Franklin Gothic LT"/>
              </a:rPr>
              <a:t>p</a:t>
            </a:r>
            <a:r>
              <a:rPr lang="en-US" sz="2799" spc="-19">
                <a:solidFill>
                  <a:srgbClr val="F1EAD1"/>
                </a:solidFill>
                <a:latin typeface="ITC Franklin Gothic LT"/>
                <a:ea typeface="ITC Franklin Gothic LT"/>
                <a:cs typeface="ITC Franklin Gothic LT"/>
                <a:sym typeface="ITC Franklin Gothic LT"/>
              </a:rPr>
              <a:t>s</a:t>
            </a:r>
          </a:p>
        </p:txBody>
      </p:sp>
      <p:sp>
        <p:nvSpPr>
          <p:cNvPr name="TextBox 9" id="9"/>
          <p:cNvSpPr txBox="true"/>
          <p:nvPr/>
        </p:nvSpPr>
        <p:spPr>
          <a:xfrm rot="0">
            <a:off x="1656208" y="3020644"/>
            <a:ext cx="13744660" cy="850903"/>
          </a:xfrm>
          <a:prstGeom prst="rect">
            <a:avLst/>
          </a:prstGeom>
        </p:spPr>
        <p:txBody>
          <a:bodyPr anchor="t" rtlCol="false" tIns="0" lIns="0" bIns="0" rIns="0">
            <a:spAutoFit/>
          </a:bodyPr>
          <a:lstStyle/>
          <a:p>
            <a:pPr algn="l">
              <a:lnSpc>
                <a:spcPts val="7699"/>
              </a:lnSpc>
            </a:pPr>
            <a:r>
              <a:rPr lang="en-US" sz="3499" spc="-24">
                <a:solidFill>
                  <a:srgbClr val="F1EAD1"/>
                </a:solidFill>
                <a:latin typeface="Canva Sans"/>
                <a:ea typeface="Canva Sans"/>
                <a:cs typeface="Canva Sans"/>
                <a:sym typeface="Canva Sans"/>
              </a:rPr>
              <a:t>Summary of Findings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grpSp>
        <p:nvGrpSpPr>
          <p:cNvPr name="Group 2" id="2"/>
          <p:cNvGrpSpPr/>
          <p:nvPr/>
        </p:nvGrpSpPr>
        <p:grpSpPr>
          <a:xfrm rot="0">
            <a:off x="1028700" y="2845777"/>
            <a:ext cx="16230600" cy="6412523"/>
            <a:chOff x="0" y="0"/>
            <a:chExt cx="4274726" cy="1688895"/>
          </a:xfrm>
        </p:grpSpPr>
        <p:sp>
          <p:nvSpPr>
            <p:cNvPr name="Freeform 3" id="3"/>
            <p:cNvSpPr/>
            <p:nvPr/>
          </p:nvSpPr>
          <p:spPr>
            <a:xfrm flipH="false" flipV="false" rot="0">
              <a:off x="0" y="0"/>
              <a:ext cx="4274726" cy="1688895"/>
            </a:xfrm>
            <a:custGeom>
              <a:avLst/>
              <a:gdLst/>
              <a:ahLst/>
              <a:cxnLst/>
              <a:rect r="r" b="b" t="t" l="l"/>
              <a:pathLst>
                <a:path h="1688895" w="4274726">
                  <a:moveTo>
                    <a:pt x="23850" y="0"/>
                  </a:moveTo>
                  <a:lnTo>
                    <a:pt x="4250876" y="0"/>
                  </a:lnTo>
                  <a:cubicBezTo>
                    <a:pt x="4257201" y="0"/>
                    <a:pt x="4263268" y="2513"/>
                    <a:pt x="4267741" y="6985"/>
                  </a:cubicBezTo>
                  <a:cubicBezTo>
                    <a:pt x="4272213" y="11458"/>
                    <a:pt x="4274726" y="17524"/>
                    <a:pt x="4274726" y="23850"/>
                  </a:cubicBezTo>
                  <a:lnTo>
                    <a:pt x="4274726" y="1665045"/>
                  </a:lnTo>
                  <a:cubicBezTo>
                    <a:pt x="4274726" y="1671371"/>
                    <a:pt x="4272213" y="1677437"/>
                    <a:pt x="4267741" y="1681910"/>
                  </a:cubicBezTo>
                  <a:cubicBezTo>
                    <a:pt x="4263268" y="1686382"/>
                    <a:pt x="4257201" y="1688895"/>
                    <a:pt x="4250876" y="1688895"/>
                  </a:cubicBezTo>
                  <a:lnTo>
                    <a:pt x="23850" y="1688895"/>
                  </a:lnTo>
                  <a:cubicBezTo>
                    <a:pt x="17524" y="1688895"/>
                    <a:pt x="11458" y="1686382"/>
                    <a:pt x="6985" y="1681910"/>
                  </a:cubicBezTo>
                  <a:cubicBezTo>
                    <a:pt x="2513" y="1677437"/>
                    <a:pt x="0" y="1671371"/>
                    <a:pt x="0" y="1665045"/>
                  </a:cubicBezTo>
                  <a:lnTo>
                    <a:pt x="0" y="23850"/>
                  </a:lnTo>
                  <a:cubicBezTo>
                    <a:pt x="0" y="17524"/>
                    <a:pt x="2513" y="11458"/>
                    <a:pt x="6985" y="6985"/>
                  </a:cubicBezTo>
                  <a:cubicBezTo>
                    <a:pt x="11458" y="2513"/>
                    <a:pt x="17524" y="0"/>
                    <a:pt x="23850" y="0"/>
                  </a:cubicBezTo>
                  <a:close/>
                </a:path>
              </a:pathLst>
            </a:custGeom>
            <a:solidFill>
              <a:srgbClr val="097D4C"/>
            </a:solidFill>
          </p:spPr>
        </p:sp>
        <p:sp>
          <p:nvSpPr>
            <p:cNvPr name="TextBox 4" id="4"/>
            <p:cNvSpPr txBox="true"/>
            <p:nvPr/>
          </p:nvSpPr>
          <p:spPr>
            <a:xfrm>
              <a:off x="0" y="-95250"/>
              <a:ext cx="4274726" cy="1784145"/>
            </a:xfrm>
            <a:prstGeom prst="rect">
              <a:avLst/>
            </a:prstGeom>
          </p:spPr>
          <p:txBody>
            <a:bodyPr anchor="ctr" rtlCol="false" tIns="50800" lIns="50800" bIns="50800" rIns="50800"/>
            <a:lstStyle/>
            <a:p>
              <a:pPr algn="ctr">
                <a:lnSpc>
                  <a:spcPts val="3051"/>
                </a:lnSpc>
              </a:pPr>
            </a:p>
          </p:txBody>
        </p:sp>
      </p:grpSp>
      <p:sp>
        <p:nvSpPr>
          <p:cNvPr name="Freeform 5" id="5"/>
          <p:cNvSpPr/>
          <p:nvPr/>
        </p:nvSpPr>
        <p:spPr>
          <a:xfrm flipH="false" flipV="false" rot="2799968">
            <a:off x="5197704" y="645255"/>
            <a:ext cx="3229477" cy="3364039"/>
          </a:xfrm>
          <a:custGeom>
            <a:avLst/>
            <a:gdLst/>
            <a:ahLst/>
            <a:cxnLst/>
            <a:rect r="r" b="b" t="t" l="l"/>
            <a:pathLst>
              <a:path h="3364039" w="3229477">
                <a:moveTo>
                  <a:pt x="0" y="0"/>
                </a:moveTo>
                <a:lnTo>
                  <a:pt x="3229477" y="0"/>
                </a:lnTo>
                <a:lnTo>
                  <a:pt x="3229477" y="3364039"/>
                </a:lnTo>
                <a:lnTo>
                  <a:pt x="0" y="3364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846535" y="197338"/>
            <a:ext cx="5108668" cy="4114800"/>
          </a:xfrm>
          <a:custGeom>
            <a:avLst/>
            <a:gdLst/>
            <a:ahLst/>
            <a:cxnLst/>
            <a:rect r="r" b="b" t="t" l="l"/>
            <a:pathLst>
              <a:path h="4114800" w="5108668">
                <a:moveTo>
                  <a:pt x="0" y="0"/>
                </a:moveTo>
                <a:lnTo>
                  <a:pt x="5108668" y="0"/>
                </a:lnTo>
                <a:lnTo>
                  <a:pt x="51086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266825"/>
            <a:ext cx="8439968" cy="1060449"/>
          </a:xfrm>
          <a:prstGeom prst="rect">
            <a:avLst/>
          </a:prstGeom>
        </p:spPr>
        <p:txBody>
          <a:bodyPr anchor="t" rtlCol="false" tIns="0" lIns="0" bIns="0" rIns="0">
            <a:spAutoFit/>
          </a:bodyPr>
          <a:lstStyle/>
          <a:p>
            <a:pPr algn="l" marL="0" indent="0" lvl="0">
              <a:lnSpc>
                <a:spcPts val="7649"/>
              </a:lnSpc>
            </a:pPr>
            <a:r>
              <a:rPr lang="en-US" b="true" sz="8499">
                <a:solidFill>
                  <a:srgbClr val="097D4C"/>
                </a:solidFill>
                <a:latin typeface="Cooper BT Bold"/>
                <a:ea typeface="Cooper BT Bold"/>
                <a:cs typeface="Cooper BT Bold"/>
                <a:sym typeface="Cooper BT Bold"/>
              </a:rPr>
              <a:t>8.0 Conclusion</a:t>
            </a:r>
          </a:p>
        </p:txBody>
      </p:sp>
      <p:sp>
        <p:nvSpPr>
          <p:cNvPr name="TextBox 8" id="8"/>
          <p:cNvSpPr txBox="true"/>
          <p:nvPr/>
        </p:nvSpPr>
        <p:spPr>
          <a:xfrm rot="0">
            <a:off x="1656208" y="3988288"/>
            <a:ext cx="14946276" cy="4654550"/>
          </a:xfrm>
          <a:prstGeom prst="rect">
            <a:avLst/>
          </a:prstGeom>
        </p:spPr>
        <p:txBody>
          <a:bodyPr anchor="t" rtlCol="false" tIns="0" lIns="0" bIns="0" rIns="0">
            <a:spAutoFit/>
          </a:bodyPr>
          <a:lstStyle/>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Distributed Crawling: Implement Scrapy Cluster or Kafka for large-scale parallel crawling</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Fa</a:t>
            </a:r>
            <a:r>
              <a:rPr lang="en-US" sz="2799" spc="-19">
                <a:solidFill>
                  <a:srgbClr val="F1EAD1"/>
                </a:solidFill>
                <a:latin typeface="ITC Franklin Gothic LT"/>
                <a:ea typeface="ITC Franklin Gothic LT"/>
                <a:cs typeface="ITC Franklin Gothic LT"/>
                <a:sym typeface="ITC Franklin Gothic LT"/>
              </a:rPr>
              <a:t>ult Tolerance: Add smarter retry logic &amp; enhanced error logging</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Incremental Crawling: Crawl only new or updated</a:t>
            </a:r>
            <a:r>
              <a:rPr lang="en-US" sz="2799" spc="-19">
                <a:solidFill>
                  <a:srgbClr val="F1EAD1"/>
                </a:solidFill>
                <a:latin typeface="ITC Franklin Gothic LT"/>
                <a:ea typeface="ITC Franklin Gothic LT"/>
                <a:cs typeface="ITC Franklin Gothic LT"/>
                <a:sym typeface="ITC Franklin Gothic LT"/>
              </a:rPr>
              <a:t> articles to keep dataset fresh</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Cloud-Based Processing: </a:t>
            </a:r>
            <a:r>
              <a:rPr lang="en-US" sz="2799" spc="-19">
                <a:solidFill>
                  <a:srgbClr val="F1EAD1"/>
                </a:solidFill>
                <a:latin typeface="ITC Franklin Gothic LT"/>
                <a:ea typeface="ITC Franklin Gothic LT"/>
                <a:cs typeface="ITC Franklin Gothic LT"/>
                <a:sym typeface="ITC Franklin Gothic LT"/>
              </a:rPr>
              <a:t>D</a:t>
            </a:r>
            <a:r>
              <a:rPr lang="en-US" sz="2799" spc="-19">
                <a:solidFill>
                  <a:srgbClr val="F1EAD1"/>
                </a:solidFill>
                <a:latin typeface="ITC Franklin Gothic LT"/>
                <a:ea typeface="ITC Franklin Gothic LT"/>
                <a:cs typeface="ITC Franklin Gothic LT"/>
                <a:sym typeface="ITC Franklin Gothic LT"/>
              </a:rPr>
              <a:t>eploy PySpark/Dask on AWS, GCP for better scalability</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P</a:t>
            </a:r>
            <a:r>
              <a:rPr lang="en-US" sz="2799" spc="-19">
                <a:solidFill>
                  <a:srgbClr val="F1EAD1"/>
                </a:solidFill>
                <a:latin typeface="ITC Franklin Gothic LT"/>
                <a:ea typeface="ITC Franklin Gothic LT"/>
                <a:cs typeface="ITC Franklin Gothic LT"/>
                <a:sym typeface="ITC Franklin Gothic LT"/>
              </a:rPr>
              <a:t>ost-Cr</a:t>
            </a:r>
            <a:r>
              <a:rPr lang="en-US" sz="2799" spc="-19">
                <a:solidFill>
                  <a:srgbClr val="F1EAD1"/>
                </a:solidFill>
                <a:latin typeface="ITC Franklin Gothic LT"/>
                <a:ea typeface="ITC Franklin Gothic LT"/>
                <a:cs typeface="ITC Franklin Gothic LT"/>
                <a:sym typeface="ITC Franklin Gothic LT"/>
              </a:rPr>
              <a:t>awling</a:t>
            </a:r>
            <a:r>
              <a:rPr lang="en-US" sz="2799" spc="-19">
                <a:solidFill>
                  <a:srgbClr val="F1EAD1"/>
                </a:solidFill>
                <a:latin typeface="ITC Franklin Gothic LT"/>
                <a:ea typeface="ITC Franklin Gothic LT"/>
                <a:cs typeface="ITC Franklin Gothic LT"/>
                <a:sym typeface="ITC Franklin Gothic LT"/>
              </a:rPr>
              <a:t> An</a:t>
            </a:r>
            <a:r>
              <a:rPr lang="en-US" sz="2799" spc="-19">
                <a:solidFill>
                  <a:srgbClr val="F1EAD1"/>
                </a:solidFill>
                <a:latin typeface="ITC Franklin Gothic LT"/>
                <a:ea typeface="ITC Franklin Gothic LT"/>
                <a:cs typeface="ITC Franklin Gothic LT"/>
                <a:sym typeface="ITC Franklin Gothic LT"/>
              </a:rPr>
              <a:t>alys</a:t>
            </a:r>
            <a:r>
              <a:rPr lang="en-US" sz="2799" spc="-19">
                <a:solidFill>
                  <a:srgbClr val="F1EAD1"/>
                </a:solidFill>
                <a:latin typeface="ITC Franklin Gothic LT"/>
                <a:ea typeface="ITC Franklin Gothic LT"/>
                <a:cs typeface="ITC Franklin Gothic LT"/>
                <a:sym typeface="ITC Franklin Gothic LT"/>
              </a:rPr>
              <a:t>is</a:t>
            </a:r>
          </a:p>
          <a:p>
            <a:pPr algn="l" marL="604519" indent="-302260" lvl="1">
              <a:lnSpc>
                <a:spcPts val="6159"/>
              </a:lnSpc>
              <a:buFont typeface="Arial"/>
              <a:buChar char="•"/>
            </a:pPr>
            <a:r>
              <a:rPr lang="en-US" sz="2799" spc="-19">
                <a:solidFill>
                  <a:srgbClr val="F1EAD1"/>
                </a:solidFill>
                <a:latin typeface="ITC Franklin Gothic LT"/>
                <a:ea typeface="ITC Franklin Gothic LT"/>
                <a:cs typeface="ITC Franklin Gothic LT"/>
                <a:sym typeface="ITC Franklin Gothic LT"/>
              </a:rPr>
              <a:t>NLP</a:t>
            </a:r>
            <a:r>
              <a:rPr lang="en-US" sz="2799" spc="-19">
                <a:solidFill>
                  <a:srgbClr val="F1EAD1"/>
                </a:solidFill>
                <a:latin typeface="ITC Franklin Gothic LT"/>
                <a:ea typeface="ITC Franklin Gothic LT"/>
                <a:cs typeface="ITC Franklin Gothic LT"/>
                <a:sym typeface="ITC Franklin Gothic LT"/>
              </a:rPr>
              <a:t> </a:t>
            </a:r>
            <a:r>
              <a:rPr lang="en-US" sz="2799" spc="-19">
                <a:solidFill>
                  <a:srgbClr val="F1EAD1"/>
                </a:solidFill>
                <a:latin typeface="ITC Franklin Gothic LT"/>
                <a:ea typeface="ITC Franklin Gothic LT"/>
                <a:cs typeface="ITC Franklin Gothic LT"/>
                <a:sym typeface="ITC Franklin Gothic LT"/>
              </a:rPr>
              <a:t>for trend</a:t>
            </a:r>
            <a:r>
              <a:rPr lang="en-US" sz="2799" spc="-19">
                <a:solidFill>
                  <a:srgbClr val="F1EAD1"/>
                </a:solidFill>
                <a:latin typeface="ITC Franklin Gothic LT"/>
                <a:ea typeface="ITC Franklin Gothic LT"/>
                <a:cs typeface="ITC Franklin Gothic LT"/>
                <a:sym typeface="ITC Franklin Gothic LT"/>
              </a:rPr>
              <a:t> </a:t>
            </a:r>
            <a:r>
              <a:rPr lang="en-US" sz="2799" spc="-19">
                <a:solidFill>
                  <a:srgbClr val="F1EAD1"/>
                </a:solidFill>
                <a:latin typeface="ITC Franklin Gothic LT"/>
                <a:ea typeface="ITC Franklin Gothic LT"/>
                <a:cs typeface="ITC Franklin Gothic LT"/>
                <a:sym typeface="ITC Franklin Gothic LT"/>
              </a:rPr>
              <a:t>a</a:t>
            </a:r>
            <a:r>
              <a:rPr lang="en-US" sz="2799" spc="-19">
                <a:solidFill>
                  <a:srgbClr val="F1EAD1"/>
                </a:solidFill>
                <a:latin typeface="ITC Franklin Gothic LT"/>
                <a:ea typeface="ITC Franklin Gothic LT"/>
                <a:cs typeface="ITC Franklin Gothic LT"/>
                <a:sym typeface="ITC Franklin Gothic LT"/>
              </a:rPr>
              <a:t>nalysis, sent</a:t>
            </a:r>
            <a:r>
              <a:rPr lang="en-US" sz="2799" spc="-19">
                <a:solidFill>
                  <a:srgbClr val="F1EAD1"/>
                </a:solidFill>
                <a:latin typeface="ITC Franklin Gothic LT"/>
                <a:ea typeface="ITC Franklin Gothic LT"/>
                <a:cs typeface="ITC Franklin Gothic LT"/>
                <a:sym typeface="ITC Franklin Gothic LT"/>
              </a:rPr>
              <a:t>im</a:t>
            </a:r>
            <a:r>
              <a:rPr lang="en-US" sz="2799" spc="-19">
                <a:solidFill>
                  <a:srgbClr val="F1EAD1"/>
                </a:solidFill>
                <a:latin typeface="ITC Franklin Gothic LT"/>
                <a:ea typeface="ITC Franklin Gothic LT"/>
                <a:cs typeface="ITC Franklin Gothic LT"/>
                <a:sym typeface="ITC Franklin Gothic LT"/>
              </a:rPr>
              <a:t>ent shifts, t</a:t>
            </a:r>
            <a:r>
              <a:rPr lang="en-US" sz="2799" spc="-19">
                <a:solidFill>
                  <a:srgbClr val="F1EAD1"/>
                </a:solidFill>
                <a:latin typeface="ITC Franklin Gothic LT"/>
                <a:ea typeface="ITC Franklin Gothic LT"/>
                <a:cs typeface="ITC Franklin Gothic LT"/>
                <a:sym typeface="ITC Franklin Gothic LT"/>
              </a:rPr>
              <a:t>o</a:t>
            </a:r>
            <a:r>
              <a:rPr lang="en-US" sz="2799" spc="-19">
                <a:solidFill>
                  <a:srgbClr val="F1EAD1"/>
                </a:solidFill>
                <a:latin typeface="ITC Franklin Gothic LT"/>
                <a:ea typeface="ITC Franklin Gothic LT"/>
                <a:cs typeface="ITC Franklin Gothic LT"/>
                <a:sym typeface="ITC Franklin Gothic LT"/>
              </a:rPr>
              <a:t>pic clu</a:t>
            </a:r>
            <a:r>
              <a:rPr lang="en-US" sz="2799" spc="-19">
                <a:solidFill>
                  <a:srgbClr val="F1EAD1"/>
                </a:solidFill>
                <a:latin typeface="ITC Franklin Gothic LT"/>
                <a:ea typeface="ITC Franklin Gothic LT"/>
                <a:cs typeface="ITC Franklin Gothic LT"/>
                <a:sym typeface="ITC Franklin Gothic LT"/>
              </a:rPr>
              <a:t>stering</a:t>
            </a:r>
          </a:p>
        </p:txBody>
      </p:sp>
      <p:sp>
        <p:nvSpPr>
          <p:cNvPr name="TextBox 9" id="9"/>
          <p:cNvSpPr txBox="true"/>
          <p:nvPr/>
        </p:nvSpPr>
        <p:spPr>
          <a:xfrm rot="0">
            <a:off x="1656208" y="3020644"/>
            <a:ext cx="13744660" cy="850903"/>
          </a:xfrm>
          <a:prstGeom prst="rect">
            <a:avLst/>
          </a:prstGeom>
        </p:spPr>
        <p:txBody>
          <a:bodyPr anchor="t" rtlCol="false" tIns="0" lIns="0" bIns="0" rIns="0">
            <a:spAutoFit/>
          </a:bodyPr>
          <a:lstStyle/>
          <a:p>
            <a:pPr algn="l">
              <a:lnSpc>
                <a:spcPts val="7699"/>
              </a:lnSpc>
            </a:pPr>
            <a:r>
              <a:rPr lang="en-US" sz="3499" spc="-24">
                <a:solidFill>
                  <a:srgbClr val="F1EAD1"/>
                </a:solidFill>
                <a:latin typeface="Canva Sans"/>
                <a:ea typeface="Canva Sans"/>
                <a:cs typeface="Canva Sans"/>
                <a:sym typeface="Canva Sans"/>
              </a:rPr>
              <a:t>Future Work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AD1"/>
        </a:solidFill>
      </p:bgPr>
    </p:bg>
    <p:spTree>
      <p:nvGrpSpPr>
        <p:cNvPr id="1" name=""/>
        <p:cNvGrpSpPr/>
        <p:nvPr/>
      </p:nvGrpSpPr>
      <p:grpSpPr>
        <a:xfrm>
          <a:off x="0" y="0"/>
          <a:ext cx="0" cy="0"/>
          <a:chOff x="0" y="0"/>
          <a:chExt cx="0" cy="0"/>
        </a:xfrm>
      </p:grpSpPr>
      <p:sp>
        <p:nvSpPr>
          <p:cNvPr name="Freeform 2" id="2"/>
          <p:cNvSpPr/>
          <p:nvPr/>
        </p:nvSpPr>
        <p:spPr>
          <a:xfrm flipH="false" flipV="false" rot="0">
            <a:off x="3480812" y="1876973"/>
            <a:ext cx="11326376" cy="6533054"/>
          </a:xfrm>
          <a:custGeom>
            <a:avLst/>
            <a:gdLst/>
            <a:ahLst/>
            <a:cxnLst/>
            <a:rect r="r" b="b" t="t" l="l"/>
            <a:pathLst>
              <a:path h="6533054" w="11326376">
                <a:moveTo>
                  <a:pt x="0" y="0"/>
                </a:moveTo>
                <a:lnTo>
                  <a:pt x="11326376" y="0"/>
                </a:lnTo>
                <a:lnTo>
                  <a:pt x="11326376" y="6533054"/>
                </a:lnTo>
                <a:lnTo>
                  <a:pt x="0" y="6533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25345" y="4197350"/>
            <a:ext cx="7637310" cy="1711326"/>
          </a:xfrm>
          <a:prstGeom prst="rect">
            <a:avLst/>
          </a:prstGeom>
        </p:spPr>
        <p:txBody>
          <a:bodyPr anchor="t" rtlCol="false" tIns="0" lIns="0" bIns="0" rIns="0">
            <a:spAutoFit/>
          </a:bodyPr>
          <a:lstStyle/>
          <a:p>
            <a:pPr algn="ctr">
              <a:lnSpc>
                <a:spcPts val="13999"/>
              </a:lnSpc>
            </a:pPr>
            <a:r>
              <a:rPr lang="en-US" sz="9999" b="true">
                <a:solidFill>
                  <a:srgbClr val="000000"/>
                </a:solidFill>
                <a:latin typeface="Cooper BT Bold"/>
                <a:ea typeface="Cooper BT Bold"/>
                <a:cs typeface="Cooper BT Bold"/>
                <a:sym typeface="Cooper BT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EAD"/>
        </a:solidFill>
      </p:bgPr>
    </p:bg>
    <p:spTree>
      <p:nvGrpSpPr>
        <p:cNvPr id="1" name=""/>
        <p:cNvGrpSpPr/>
        <p:nvPr/>
      </p:nvGrpSpPr>
      <p:grpSpPr>
        <a:xfrm>
          <a:off x="0" y="0"/>
          <a:ext cx="0" cy="0"/>
          <a:chOff x="0" y="0"/>
          <a:chExt cx="0" cy="0"/>
        </a:xfrm>
      </p:grpSpPr>
      <p:grpSp>
        <p:nvGrpSpPr>
          <p:cNvPr name="Group 2" id="2"/>
          <p:cNvGrpSpPr/>
          <p:nvPr/>
        </p:nvGrpSpPr>
        <p:grpSpPr>
          <a:xfrm rot="0">
            <a:off x="-1752499" y="0"/>
            <a:ext cx="5661549" cy="10287000"/>
            <a:chOff x="0" y="0"/>
            <a:chExt cx="1491107" cy="2709333"/>
          </a:xfrm>
        </p:grpSpPr>
        <p:sp>
          <p:nvSpPr>
            <p:cNvPr name="Freeform 3" id="3"/>
            <p:cNvSpPr/>
            <p:nvPr/>
          </p:nvSpPr>
          <p:spPr>
            <a:xfrm flipH="false" flipV="false" rot="0">
              <a:off x="0" y="0"/>
              <a:ext cx="1491107" cy="2709333"/>
            </a:xfrm>
            <a:custGeom>
              <a:avLst/>
              <a:gdLst/>
              <a:ahLst/>
              <a:cxnLst/>
              <a:rect r="r" b="b" t="t" l="l"/>
              <a:pathLst>
                <a:path h="2709333" w="1491107">
                  <a:moveTo>
                    <a:pt x="0" y="0"/>
                  </a:moveTo>
                  <a:lnTo>
                    <a:pt x="1491107" y="0"/>
                  </a:lnTo>
                  <a:lnTo>
                    <a:pt x="1491107" y="2709333"/>
                  </a:lnTo>
                  <a:lnTo>
                    <a:pt x="0" y="2709333"/>
                  </a:lnTo>
                  <a:close/>
                </a:path>
              </a:pathLst>
            </a:custGeom>
            <a:solidFill>
              <a:srgbClr val="F1EAD1"/>
            </a:solidFill>
          </p:spPr>
        </p:sp>
        <p:sp>
          <p:nvSpPr>
            <p:cNvPr name="TextBox 4" id="4"/>
            <p:cNvSpPr txBox="true"/>
            <p:nvPr/>
          </p:nvSpPr>
          <p:spPr>
            <a:xfrm>
              <a:off x="0" y="-95250"/>
              <a:ext cx="1491107" cy="2804583"/>
            </a:xfrm>
            <a:prstGeom prst="rect">
              <a:avLst/>
            </a:prstGeom>
          </p:spPr>
          <p:txBody>
            <a:bodyPr anchor="ctr" rtlCol="false" tIns="50800" lIns="50800" bIns="50800" rIns="50800"/>
            <a:lstStyle/>
            <a:p>
              <a:pPr algn="ctr">
                <a:lnSpc>
                  <a:spcPts val="3051"/>
                </a:lnSpc>
              </a:pPr>
            </a:p>
          </p:txBody>
        </p:sp>
      </p:grpSp>
      <p:sp>
        <p:nvSpPr>
          <p:cNvPr name="Freeform 5" id="5"/>
          <p:cNvSpPr/>
          <p:nvPr/>
        </p:nvSpPr>
        <p:spPr>
          <a:xfrm flipH="false" flipV="false" rot="0">
            <a:off x="3263208" y="1919801"/>
            <a:ext cx="1337111" cy="10658129"/>
          </a:xfrm>
          <a:custGeom>
            <a:avLst/>
            <a:gdLst/>
            <a:ahLst/>
            <a:cxnLst/>
            <a:rect r="r" b="b" t="t" l="l"/>
            <a:pathLst>
              <a:path h="10658129" w="1337111">
                <a:moveTo>
                  <a:pt x="0" y="0"/>
                </a:moveTo>
                <a:lnTo>
                  <a:pt x="1337111" y="0"/>
                </a:lnTo>
                <a:lnTo>
                  <a:pt x="1337111" y="10658130"/>
                </a:lnTo>
                <a:lnTo>
                  <a:pt x="0" y="10658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283496" y="2672563"/>
            <a:ext cx="7483792" cy="6585737"/>
          </a:xfrm>
          <a:custGeom>
            <a:avLst/>
            <a:gdLst/>
            <a:ahLst/>
            <a:cxnLst/>
            <a:rect r="r" b="b" t="t" l="l"/>
            <a:pathLst>
              <a:path h="6585737" w="7483792">
                <a:moveTo>
                  <a:pt x="0" y="0"/>
                </a:moveTo>
                <a:lnTo>
                  <a:pt x="7483793" y="0"/>
                </a:lnTo>
                <a:lnTo>
                  <a:pt x="7483793" y="6585737"/>
                </a:lnTo>
                <a:lnTo>
                  <a:pt x="0" y="6585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283496" y="617538"/>
            <a:ext cx="10906482" cy="1060449"/>
          </a:xfrm>
          <a:prstGeom prst="rect">
            <a:avLst/>
          </a:prstGeom>
        </p:spPr>
        <p:txBody>
          <a:bodyPr anchor="t" rtlCol="false" tIns="0" lIns="0" bIns="0" rIns="0">
            <a:spAutoFit/>
          </a:bodyPr>
          <a:lstStyle/>
          <a:p>
            <a:pPr algn="l" marL="0" indent="0" lvl="0">
              <a:lnSpc>
                <a:spcPts val="7649"/>
              </a:lnSpc>
              <a:spcBef>
                <a:spcPct val="0"/>
              </a:spcBef>
            </a:pPr>
            <a:r>
              <a:rPr lang="en-US" b="true" sz="8499">
                <a:solidFill>
                  <a:srgbClr val="F1EAD1"/>
                </a:solidFill>
                <a:latin typeface="Cooper BT Bold"/>
                <a:ea typeface="Cooper BT Bold"/>
                <a:cs typeface="Cooper BT Bold"/>
                <a:sym typeface="Cooper BT Bold"/>
              </a:rPr>
              <a:t>Slide Contents</a:t>
            </a:r>
          </a:p>
        </p:txBody>
      </p:sp>
      <p:sp>
        <p:nvSpPr>
          <p:cNvPr name="Freeform 8" id="8"/>
          <p:cNvSpPr/>
          <p:nvPr/>
        </p:nvSpPr>
        <p:spPr>
          <a:xfrm flipH="false" flipV="false" rot="0">
            <a:off x="9451050" y="2672563"/>
            <a:ext cx="7483792" cy="6585737"/>
          </a:xfrm>
          <a:custGeom>
            <a:avLst/>
            <a:gdLst/>
            <a:ahLst/>
            <a:cxnLst/>
            <a:rect r="r" b="b" t="t" l="l"/>
            <a:pathLst>
              <a:path h="6585737" w="7483792">
                <a:moveTo>
                  <a:pt x="0" y="0"/>
                </a:moveTo>
                <a:lnTo>
                  <a:pt x="7483792" y="0"/>
                </a:lnTo>
                <a:lnTo>
                  <a:pt x="7483792" y="6585737"/>
                </a:lnTo>
                <a:lnTo>
                  <a:pt x="0" y="6585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607025" y="2205499"/>
            <a:ext cx="6836734" cy="7052801"/>
            <a:chOff x="0" y="0"/>
            <a:chExt cx="9115646" cy="9403734"/>
          </a:xfrm>
        </p:grpSpPr>
        <p:sp>
          <p:nvSpPr>
            <p:cNvPr name="TextBox 10" id="10"/>
            <p:cNvSpPr txBox="true"/>
            <p:nvPr/>
          </p:nvSpPr>
          <p:spPr>
            <a:xfrm rot="0">
              <a:off x="0" y="-9525"/>
              <a:ext cx="5911338"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1.0 Introduction</a:t>
              </a:r>
            </a:p>
          </p:txBody>
        </p:sp>
        <p:sp>
          <p:nvSpPr>
            <p:cNvPr name="TextBox 11" id="11"/>
            <p:cNvSpPr txBox="true"/>
            <p:nvPr/>
          </p:nvSpPr>
          <p:spPr>
            <a:xfrm rot="0">
              <a:off x="0" y="3636424"/>
              <a:ext cx="5911338"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4.0 Data Processing</a:t>
              </a:r>
            </a:p>
          </p:txBody>
        </p:sp>
        <p:sp>
          <p:nvSpPr>
            <p:cNvPr name="TextBox 12" id="12"/>
            <p:cNvSpPr txBox="true"/>
            <p:nvPr/>
          </p:nvSpPr>
          <p:spPr>
            <a:xfrm rot="0">
              <a:off x="0" y="1258683"/>
              <a:ext cx="9115646"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2.0 System Design &amp; Architecture</a:t>
              </a:r>
            </a:p>
          </p:txBody>
        </p:sp>
        <p:sp>
          <p:nvSpPr>
            <p:cNvPr name="TextBox 13" id="13"/>
            <p:cNvSpPr txBox="true"/>
            <p:nvPr/>
          </p:nvSpPr>
          <p:spPr>
            <a:xfrm rot="0">
              <a:off x="0" y="2447554"/>
              <a:ext cx="5911338"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3.0 Data Collection</a:t>
              </a:r>
            </a:p>
          </p:txBody>
        </p:sp>
        <p:sp>
          <p:nvSpPr>
            <p:cNvPr name="TextBox 14" id="14"/>
            <p:cNvSpPr txBox="true"/>
            <p:nvPr/>
          </p:nvSpPr>
          <p:spPr>
            <a:xfrm rot="0">
              <a:off x="0" y="4910656"/>
              <a:ext cx="7943338"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5.0 Optimization Techniques</a:t>
              </a:r>
            </a:p>
          </p:txBody>
        </p:sp>
        <p:sp>
          <p:nvSpPr>
            <p:cNvPr name="TextBox 15" id="15"/>
            <p:cNvSpPr txBox="true"/>
            <p:nvPr/>
          </p:nvSpPr>
          <p:spPr>
            <a:xfrm rot="0">
              <a:off x="0" y="6092213"/>
              <a:ext cx="7270988"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6.0 Performance Evaluation</a:t>
              </a:r>
            </a:p>
          </p:txBody>
        </p:sp>
        <p:sp>
          <p:nvSpPr>
            <p:cNvPr name="TextBox 16" id="16"/>
            <p:cNvSpPr txBox="true"/>
            <p:nvPr/>
          </p:nvSpPr>
          <p:spPr>
            <a:xfrm rot="0">
              <a:off x="0" y="7417245"/>
              <a:ext cx="8646723"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7.0 Challenges and Limitations</a:t>
              </a:r>
            </a:p>
          </p:txBody>
        </p:sp>
        <p:sp>
          <p:nvSpPr>
            <p:cNvPr name="TextBox 17" id="17"/>
            <p:cNvSpPr txBox="true"/>
            <p:nvPr/>
          </p:nvSpPr>
          <p:spPr>
            <a:xfrm rot="0">
              <a:off x="0" y="8691477"/>
              <a:ext cx="8646723" cy="712257"/>
            </a:xfrm>
            <a:prstGeom prst="rect">
              <a:avLst/>
            </a:prstGeom>
          </p:spPr>
          <p:txBody>
            <a:bodyPr anchor="t" rtlCol="false" tIns="0" lIns="0" bIns="0" rIns="0">
              <a:spAutoFit/>
            </a:bodyPr>
            <a:lstStyle/>
            <a:p>
              <a:pPr algn="l" marL="0" indent="0" lvl="0">
                <a:lnSpc>
                  <a:spcPts val="3499"/>
                </a:lnSpc>
                <a:spcBef>
                  <a:spcPct val="0"/>
                </a:spcBef>
              </a:pPr>
              <a:r>
                <a:rPr lang="en-US" sz="3499">
                  <a:solidFill>
                    <a:srgbClr val="F1EAD1"/>
                  </a:solidFill>
                  <a:latin typeface="ITC Franklin Gothic LT"/>
                  <a:ea typeface="ITC Franklin Gothic LT"/>
                  <a:cs typeface="ITC Franklin Gothic LT"/>
                  <a:sym typeface="ITC Franklin Gothic LT"/>
                </a:rPr>
                <a:t>8.0 Conclusion and Future Work</a:t>
              </a:r>
            </a:p>
          </p:txBody>
        </p:sp>
      </p:gr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780158" y="2389797"/>
            <a:ext cx="5246370" cy="5246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10"/>
              <a:stretch>
                <a:fillRect l="-25000" t="0" r="-25000" b="0"/>
              </a:stretch>
            </a:blipFill>
          </p:spPr>
        </p:sp>
      </p:grpSp>
      <p:sp>
        <p:nvSpPr>
          <p:cNvPr name="TextBox 11" id="11"/>
          <p:cNvSpPr txBox="true"/>
          <p:nvPr/>
        </p:nvSpPr>
        <p:spPr>
          <a:xfrm rot="0">
            <a:off x="661228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864507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780158" y="1200356"/>
            <a:ext cx="2391278"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LARANA, INC.</a:t>
            </a:r>
          </a:p>
        </p:txBody>
      </p:sp>
      <p:sp>
        <p:nvSpPr>
          <p:cNvPr name="TextBox 14" id="14"/>
          <p:cNvSpPr txBox="true"/>
          <p:nvPr/>
        </p:nvSpPr>
        <p:spPr>
          <a:xfrm rot="0">
            <a:off x="10509616"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5" id="15"/>
          <p:cNvSpPr txBox="true"/>
          <p:nvPr/>
        </p:nvSpPr>
        <p:spPr>
          <a:xfrm rot="0">
            <a:off x="8336121" y="2418372"/>
            <a:ext cx="7229466" cy="1029970"/>
          </a:xfrm>
          <a:prstGeom prst="rect">
            <a:avLst/>
          </a:prstGeom>
        </p:spPr>
        <p:txBody>
          <a:bodyPr anchor="t" rtlCol="false" tIns="0" lIns="0" bIns="0" rIns="0">
            <a:spAutoFit/>
          </a:bodyPr>
          <a:lstStyle/>
          <a:p>
            <a:pPr algn="l">
              <a:lnSpc>
                <a:spcPts val="7490"/>
              </a:lnSpc>
            </a:pPr>
            <a:r>
              <a:rPr lang="en-US" sz="7000" b="true">
                <a:solidFill>
                  <a:srgbClr val="FFFFFF"/>
                </a:solidFill>
                <a:latin typeface="Poppins Bold"/>
                <a:ea typeface="Poppins Bold"/>
                <a:cs typeface="Poppins Bold"/>
                <a:sym typeface="Poppins Bold"/>
              </a:rPr>
              <a:t>1.0 Introduction</a:t>
            </a:r>
          </a:p>
        </p:txBody>
      </p:sp>
      <p:sp>
        <p:nvSpPr>
          <p:cNvPr name="TextBox 16" id="16"/>
          <p:cNvSpPr txBox="true"/>
          <p:nvPr/>
        </p:nvSpPr>
        <p:spPr>
          <a:xfrm rot="0">
            <a:off x="8336121" y="3435245"/>
            <a:ext cx="8612965" cy="6535631"/>
          </a:xfrm>
          <a:prstGeom prst="rect">
            <a:avLst/>
          </a:prstGeom>
        </p:spPr>
        <p:txBody>
          <a:bodyPr anchor="t" rtlCol="false" tIns="0" lIns="0" bIns="0" rIns="0">
            <a:spAutoFit/>
          </a:bodyPr>
          <a:lstStyle/>
          <a:p>
            <a:pPr algn="just">
              <a:lnSpc>
                <a:spcPts val="3275"/>
              </a:lnSpc>
            </a:pPr>
            <a:r>
              <a:rPr lang="en-US" sz="1926">
                <a:solidFill>
                  <a:srgbClr val="FFFFFF"/>
                </a:solidFill>
                <a:latin typeface="Poppins"/>
                <a:ea typeface="Poppins"/>
                <a:cs typeface="Poppins"/>
                <a:sym typeface="Poppins"/>
              </a:rPr>
              <a:t>This project uses Utusan Malaysia</a:t>
            </a:r>
            <a:r>
              <a:rPr lang="en-US" sz="1926">
                <a:solidFill>
                  <a:srgbClr val="FFFFFF"/>
                </a:solidFill>
                <a:latin typeface="Poppins"/>
                <a:ea typeface="Poppins"/>
                <a:cs typeface="Poppins"/>
                <a:sym typeface="Poppins"/>
              </a:rPr>
              <a:t>, a well-established Malaysian news platform, as the data source. The goal is to extract key information from news articles, including:</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Title</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Publication Date</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Category (e.g., Nasional, Ekonomi, Sukan)</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Article URL</a:t>
            </a:r>
          </a:p>
          <a:p>
            <a:pPr algn="just">
              <a:lnSpc>
                <a:spcPts val="3275"/>
              </a:lnSpc>
            </a:pPr>
            <a:r>
              <a:rPr lang="en-US" sz="1926">
                <a:solidFill>
                  <a:srgbClr val="FFFFFF"/>
                </a:solidFill>
                <a:latin typeface="Poppins"/>
                <a:ea typeface="Poppins"/>
                <a:cs typeface="Poppins"/>
                <a:sym typeface="Poppins"/>
              </a:rPr>
              <a:t>Objectives</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Develop a web crawler to extract at least 100,000 structured records.</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Apply high-performance techniques (multithreading, multiprocessing, async requests) for faster crawling.</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Clean, transform, and store data in a structured format.</a:t>
            </a:r>
          </a:p>
          <a:p>
            <a:pPr algn="just" marL="415969" indent="-207985" lvl="1">
              <a:lnSpc>
                <a:spcPts val="3275"/>
              </a:lnSpc>
              <a:buFont typeface="Arial"/>
              <a:buChar char="•"/>
            </a:pPr>
            <a:r>
              <a:rPr lang="en-US" sz="1926">
                <a:solidFill>
                  <a:srgbClr val="FFFFFF"/>
                </a:solidFill>
                <a:latin typeface="Poppins"/>
                <a:ea typeface="Poppins"/>
                <a:cs typeface="Poppins"/>
                <a:sym typeface="Poppins"/>
              </a:rPr>
              <a:t>Evaluate system performance using metrics like execution time, CPU/memory usage, and throughput.</a:t>
            </a:r>
          </a:p>
          <a:p>
            <a:pPr algn="just">
              <a:lnSpc>
                <a:spcPts val="3275"/>
              </a:lnSpc>
            </a:pP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479951" y="5857165"/>
            <a:ext cx="1892652" cy="2933484"/>
            <a:chOff x="0" y="0"/>
            <a:chExt cx="354984" cy="550201"/>
          </a:xfrm>
        </p:grpSpPr>
        <p:sp>
          <p:nvSpPr>
            <p:cNvPr name="Freeform 10" id="10"/>
            <p:cNvSpPr/>
            <p:nvPr/>
          </p:nvSpPr>
          <p:spPr>
            <a:xfrm flipH="false" flipV="false" rot="0">
              <a:off x="0" y="0"/>
              <a:ext cx="354984" cy="550201"/>
            </a:xfrm>
            <a:custGeom>
              <a:avLst/>
              <a:gdLst/>
              <a:ahLst/>
              <a:cxnLst/>
              <a:rect r="r" b="b" t="t" l="l"/>
              <a:pathLst>
                <a:path h="550201" w="354984">
                  <a:moveTo>
                    <a:pt x="94082" y="0"/>
                  </a:moveTo>
                  <a:lnTo>
                    <a:pt x="260902" y="0"/>
                  </a:lnTo>
                  <a:cubicBezTo>
                    <a:pt x="312862" y="0"/>
                    <a:pt x="354984" y="42122"/>
                    <a:pt x="354984" y="94082"/>
                  </a:cubicBezTo>
                  <a:lnTo>
                    <a:pt x="354984" y="456119"/>
                  </a:lnTo>
                  <a:cubicBezTo>
                    <a:pt x="354984" y="508079"/>
                    <a:pt x="312862" y="550201"/>
                    <a:pt x="260902" y="550201"/>
                  </a:cubicBezTo>
                  <a:lnTo>
                    <a:pt x="94082" y="550201"/>
                  </a:lnTo>
                  <a:cubicBezTo>
                    <a:pt x="42122" y="550201"/>
                    <a:pt x="0" y="508079"/>
                    <a:pt x="0" y="456119"/>
                  </a:cubicBezTo>
                  <a:lnTo>
                    <a:pt x="0" y="94082"/>
                  </a:lnTo>
                  <a:cubicBezTo>
                    <a:pt x="0" y="42122"/>
                    <a:pt x="42122" y="0"/>
                    <a:pt x="94082" y="0"/>
                  </a:cubicBezTo>
                  <a:close/>
                </a:path>
              </a:pathLst>
            </a:custGeom>
            <a:blipFill>
              <a:blip r:embed="rId10"/>
              <a:stretch>
                <a:fillRect l="-1632" t="0" r="-1632" b="0"/>
              </a:stretch>
            </a:blipFill>
          </p:spPr>
        </p:sp>
      </p:grpSp>
      <p:grpSp>
        <p:nvGrpSpPr>
          <p:cNvPr name="Group 11" id="11"/>
          <p:cNvGrpSpPr/>
          <p:nvPr/>
        </p:nvGrpSpPr>
        <p:grpSpPr>
          <a:xfrm rot="0">
            <a:off x="15479951" y="2387724"/>
            <a:ext cx="1892652" cy="2933484"/>
            <a:chOff x="0" y="0"/>
            <a:chExt cx="354984" cy="550201"/>
          </a:xfrm>
        </p:grpSpPr>
        <p:sp>
          <p:nvSpPr>
            <p:cNvPr name="Freeform 12" id="12"/>
            <p:cNvSpPr/>
            <p:nvPr/>
          </p:nvSpPr>
          <p:spPr>
            <a:xfrm flipH="false" flipV="false" rot="0">
              <a:off x="0" y="0"/>
              <a:ext cx="354984" cy="550201"/>
            </a:xfrm>
            <a:custGeom>
              <a:avLst/>
              <a:gdLst/>
              <a:ahLst/>
              <a:cxnLst/>
              <a:rect r="r" b="b" t="t" l="l"/>
              <a:pathLst>
                <a:path h="550201" w="354984">
                  <a:moveTo>
                    <a:pt x="94082" y="0"/>
                  </a:moveTo>
                  <a:lnTo>
                    <a:pt x="260902" y="0"/>
                  </a:lnTo>
                  <a:cubicBezTo>
                    <a:pt x="312862" y="0"/>
                    <a:pt x="354984" y="42122"/>
                    <a:pt x="354984" y="94082"/>
                  </a:cubicBezTo>
                  <a:lnTo>
                    <a:pt x="354984" y="456119"/>
                  </a:lnTo>
                  <a:cubicBezTo>
                    <a:pt x="354984" y="508079"/>
                    <a:pt x="312862" y="550201"/>
                    <a:pt x="260902" y="550201"/>
                  </a:cubicBezTo>
                  <a:lnTo>
                    <a:pt x="94082" y="550201"/>
                  </a:lnTo>
                  <a:cubicBezTo>
                    <a:pt x="42122" y="550201"/>
                    <a:pt x="0" y="508079"/>
                    <a:pt x="0" y="456119"/>
                  </a:cubicBezTo>
                  <a:lnTo>
                    <a:pt x="0" y="94082"/>
                  </a:lnTo>
                  <a:cubicBezTo>
                    <a:pt x="0" y="42122"/>
                    <a:pt x="42122" y="0"/>
                    <a:pt x="94082" y="0"/>
                  </a:cubicBezTo>
                  <a:close/>
                </a:path>
              </a:pathLst>
            </a:custGeom>
            <a:blipFill>
              <a:blip r:embed="rId11"/>
              <a:stretch>
                <a:fillRect l="-53328" t="0" r="-53328" b="0"/>
              </a:stretch>
            </a:blipFill>
          </p:spPr>
        </p:sp>
      </p:grpSp>
      <p:sp>
        <p:nvSpPr>
          <p:cNvPr name="Freeform 13" id="13"/>
          <p:cNvSpPr/>
          <p:nvPr/>
        </p:nvSpPr>
        <p:spPr>
          <a:xfrm flipH="false" flipV="false" rot="0">
            <a:off x="2474965" y="3417729"/>
            <a:ext cx="11536904" cy="5975483"/>
          </a:xfrm>
          <a:custGeom>
            <a:avLst/>
            <a:gdLst/>
            <a:ahLst/>
            <a:cxnLst/>
            <a:rect r="r" b="b" t="t" l="l"/>
            <a:pathLst>
              <a:path h="5975483" w="11536904">
                <a:moveTo>
                  <a:pt x="0" y="0"/>
                </a:moveTo>
                <a:lnTo>
                  <a:pt x="11536904" y="0"/>
                </a:lnTo>
                <a:lnTo>
                  <a:pt x="11536904" y="5975483"/>
                </a:lnTo>
                <a:lnTo>
                  <a:pt x="0" y="5975483"/>
                </a:lnTo>
                <a:lnTo>
                  <a:pt x="0" y="0"/>
                </a:lnTo>
                <a:close/>
              </a:path>
            </a:pathLst>
          </a:custGeom>
          <a:blipFill>
            <a:blip r:embed="rId12"/>
            <a:stretch>
              <a:fillRect l="0" t="0" r="0" b="0"/>
            </a:stretch>
          </a:blipFill>
        </p:spPr>
      </p:sp>
      <p:sp>
        <p:nvSpPr>
          <p:cNvPr name="TextBox 14" id="14"/>
          <p:cNvSpPr txBox="true"/>
          <p:nvPr/>
        </p:nvSpPr>
        <p:spPr>
          <a:xfrm rot="0">
            <a:off x="661228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5" id="15"/>
          <p:cNvSpPr txBox="true"/>
          <p:nvPr/>
        </p:nvSpPr>
        <p:spPr>
          <a:xfrm rot="0">
            <a:off x="864507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6" id="16"/>
          <p:cNvSpPr txBox="true"/>
          <p:nvPr/>
        </p:nvSpPr>
        <p:spPr>
          <a:xfrm rot="0">
            <a:off x="1780158" y="1200356"/>
            <a:ext cx="2391278"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LARANA, INC.</a:t>
            </a:r>
          </a:p>
        </p:txBody>
      </p:sp>
      <p:sp>
        <p:nvSpPr>
          <p:cNvPr name="TextBox 17" id="17"/>
          <p:cNvSpPr txBox="true"/>
          <p:nvPr/>
        </p:nvSpPr>
        <p:spPr>
          <a:xfrm rot="0">
            <a:off x="10509616"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8" id="18"/>
          <p:cNvSpPr txBox="true"/>
          <p:nvPr/>
        </p:nvSpPr>
        <p:spPr>
          <a:xfrm rot="0">
            <a:off x="1223454" y="2028381"/>
            <a:ext cx="15017206" cy="1018794"/>
          </a:xfrm>
          <a:prstGeom prst="rect">
            <a:avLst/>
          </a:prstGeom>
        </p:spPr>
        <p:txBody>
          <a:bodyPr anchor="t" rtlCol="false" tIns="0" lIns="0" bIns="0" rIns="0">
            <a:spAutoFit/>
          </a:bodyPr>
          <a:lstStyle/>
          <a:p>
            <a:pPr algn="l">
              <a:lnSpc>
                <a:spcPts val="7383"/>
              </a:lnSpc>
            </a:pPr>
            <a:r>
              <a:rPr lang="en-US" sz="6900" b="true">
                <a:solidFill>
                  <a:srgbClr val="FFFFFF"/>
                </a:solidFill>
                <a:latin typeface="Poppins Bold"/>
                <a:ea typeface="Poppins Bold"/>
                <a:cs typeface="Poppins Bold"/>
                <a:sym typeface="Poppins Bold"/>
              </a:rPr>
              <a:t>2.0 System Design Architecture</a:t>
            </a:r>
          </a:p>
        </p:txBody>
      </p:sp>
      <p:sp>
        <p:nvSpPr>
          <p:cNvPr name="TextBox 19" id="19"/>
          <p:cNvSpPr txBox="true"/>
          <p:nvPr/>
        </p:nvSpPr>
        <p:spPr>
          <a:xfrm rot="0">
            <a:off x="6279540" y="9549766"/>
            <a:ext cx="3927753" cy="737234"/>
          </a:xfrm>
          <a:prstGeom prst="rect">
            <a:avLst/>
          </a:prstGeom>
        </p:spPr>
        <p:txBody>
          <a:bodyPr anchor="t" rtlCol="false" tIns="0" lIns="0" bIns="0" rIns="0">
            <a:spAutoFit/>
          </a:bodyPr>
          <a:lstStyle/>
          <a:p>
            <a:pPr algn="ctr">
              <a:lnSpc>
                <a:spcPts val="2940"/>
              </a:lnSpc>
              <a:spcBef>
                <a:spcPct val="0"/>
              </a:spcBef>
            </a:pPr>
            <a:r>
              <a:rPr lang="en-US" sz="2100" spc="-14">
                <a:solidFill>
                  <a:srgbClr val="FFFFFF"/>
                </a:solidFill>
                <a:latin typeface="Open Sauce"/>
                <a:ea typeface="Open Sauce"/>
                <a:cs typeface="Open Sauce"/>
                <a:sym typeface="Open Sauce"/>
              </a:rPr>
              <a:t>Figure 2.1: System Architecture</a:t>
            </a:r>
          </a:p>
          <a:p>
            <a:pPr algn="ctr">
              <a:lnSpc>
                <a:spcPts val="294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7166826" y="6708731"/>
            <a:ext cx="6770303" cy="3294776"/>
            <a:chOff x="0" y="0"/>
            <a:chExt cx="1421743" cy="691893"/>
          </a:xfrm>
        </p:grpSpPr>
        <p:sp>
          <p:nvSpPr>
            <p:cNvPr name="Freeform 8" id="8"/>
            <p:cNvSpPr/>
            <p:nvPr/>
          </p:nvSpPr>
          <p:spPr>
            <a:xfrm flipH="false" flipV="false" rot="0">
              <a:off x="0" y="0"/>
              <a:ext cx="1421743" cy="691893"/>
            </a:xfrm>
            <a:custGeom>
              <a:avLst/>
              <a:gdLst/>
              <a:ahLst/>
              <a:cxnLst/>
              <a:rect r="r" b="b" t="t" l="l"/>
              <a:pathLst>
                <a:path h="691893" w="1421743">
                  <a:moveTo>
                    <a:pt x="22870" y="0"/>
                  </a:moveTo>
                  <a:lnTo>
                    <a:pt x="1398873" y="0"/>
                  </a:lnTo>
                  <a:cubicBezTo>
                    <a:pt x="1411504" y="0"/>
                    <a:pt x="1421743" y="10239"/>
                    <a:pt x="1421743" y="22870"/>
                  </a:cubicBezTo>
                  <a:lnTo>
                    <a:pt x="1421743" y="669023"/>
                  </a:lnTo>
                  <a:cubicBezTo>
                    <a:pt x="1421743" y="675088"/>
                    <a:pt x="1419334" y="680906"/>
                    <a:pt x="1415045" y="685195"/>
                  </a:cubicBezTo>
                  <a:cubicBezTo>
                    <a:pt x="1410756" y="689484"/>
                    <a:pt x="1404939" y="691893"/>
                    <a:pt x="1398873" y="691893"/>
                  </a:cubicBezTo>
                  <a:lnTo>
                    <a:pt x="22870" y="691893"/>
                  </a:lnTo>
                  <a:cubicBezTo>
                    <a:pt x="10239" y="691893"/>
                    <a:pt x="0" y="681654"/>
                    <a:pt x="0" y="669023"/>
                  </a:cubicBezTo>
                  <a:lnTo>
                    <a:pt x="0" y="22870"/>
                  </a:lnTo>
                  <a:cubicBezTo>
                    <a:pt x="0" y="10239"/>
                    <a:pt x="10239" y="0"/>
                    <a:pt x="2287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9" id="9"/>
            <p:cNvSpPr txBox="true"/>
            <p:nvPr/>
          </p:nvSpPr>
          <p:spPr>
            <a:xfrm>
              <a:off x="0" y="-38100"/>
              <a:ext cx="1421743" cy="72999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439878" y="6980707"/>
            <a:ext cx="283062" cy="283062"/>
          </a:xfrm>
          <a:custGeom>
            <a:avLst/>
            <a:gdLst/>
            <a:ahLst/>
            <a:cxnLst/>
            <a:rect r="r" b="b" t="t" l="l"/>
            <a:pathLst>
              <a:path h="283062" w="283062">
                <a:moveTo>
                  <a:pt x="0" y="0"/>
                </a:moveTo>
                <a:lnTo>
                  <a:pt x="283062" y="0"/>
                </a:lnTo>
                <a:lnTo>
                  <a:pt x="283062" y="283062"/>
                </a:lnTo>
                <a:lnTo>
                  <a:pt x="0" y="2830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61228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8645071" y="1122903"/>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13" id="13"/>
          <p:cNvSpPr txBox="true"/>
          <p:nvPr/>
        </p:nvSpPr>
        <p:spPr>
          <a:xfrm rot="0">
            <a:off x="1780158" y="1200356"/>
            <a:ext cx="2391278"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LARANA, INC.</a:t>
            </a:r>
          </a:p>
        </p:txBody>
      </p:sp>
      <p:sp>
        <p:nvSpPr>
          <p:cNvPr name="TextBox 14" id="14"/>
          <p:cNvSpPr txBox="true"/>
          <p:nvPr/>
        </p:nvSpPr>
        <p:spPr>
          <a:xfrm rot="0">
            <a:off x="10509616"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
        <p:nvSpPr>
          <p:cNvPr name="TextBox 15" id="15"/>
          <p:cNvSpPr txBox="true"/>
          <p:nvPr/>
        </p:nvSpPr>
        <p:spPr>
          <a:xfrm rot="0">
            <a:off x="7076226" y="2121863"/>
            <a:ext cx="8901324" cy="1018794"/>
          </a:xfrm>
          <a:prstGeom prst="rect">
            <a:avLst/>
          </a:prstGeom>
        </p:spPr>
        <p:txBody>
          <a:bodyPr anchor="t" rtlCol="false" tIns="0" lIns="0" bIns="0" rIns="0">
            <a:spAutoFit/>
          </a:bodyPr>
          <a:lstStyle/>
          <a:p>
            <a:pPr algn="l">
              <a:lnSpc>
                <a:spcPts val="7383"/>
              </a:lnSpc>
            </a:pPr>
            <a:r>
              <a:rPr lang="en-US" sz="6900" b="true">
                <a:solidFill>
                  <a:srgbClr val="FFFFFF"/>
                </a:solidFill>
                <a:latin typeface="Poppins Bold"/>
                <a:ea typeface="Poppins Bold"/>
                <a:cs typeface="Poppins Bold"/>
                <a:sym typeface="Poppins Bold"/>
              </a:rPr>
              <a:t>3.0 Data Collection</a:t>
            </a:r>
          </a:p>
        </p:txBody>
      </p:sp>
      <p:sp>
        <p:nvSpPr>
          <p:cNvPr name="TextBox 16" id="16"/>
          <p:cNvSpPr txBox="true"/>
          <p:nvPr/>
        </p:nvSpPr>
        <p:spPr>
          <a:xfrm rot="0">
            <a:off x="7976694" y="7444904"/>
            <a:ext cx="5506176" cy="2556591"/>
          </a:xfrm>
          <a:prstGeom prst="rect">
            <a:avLst/>
          </a:prstGeom>
        </p:spPr>
        <p:txBody>
          <a:bodyPr anchor="t" rtlCol="false" tIns="0" lIns="0" bIns="0" rIns="0">
            <a:spAutoFit/>
          </a:bodyPr>
          <a:lstStyle/>
          <a:p>
            <a:pPr algn="just">
              <a:lnSpc>
                <a:spcPts val="3423"/>
              </a:lnSpc>
            </a:pPr>
            <a:r>
              <a:rPr lang="en-US" sz="2013">
                <a:solidFill>
                  <a:srgbClr val="FFFFFF"/>
                </a:solidFill>
                <a:latin typeface="Poppins"/>
                <a:ea typeface="Poppins"/>
                <a:cs typeface="Poppins"/>
                <a:sym typeface="Poppins"/>
              </a:rPr>
              <a:t>C</a:t>
            </a:r>
            <a:r>
              <a:rPr lang="en-US" sz="2013">
                <a:solidFill>
                  <a:srgbClr val="FFFFFF"/>
                </a:solidFill>
                <a:latin typeface="Poppins"/>
                <a:ea typeface="Poppins"/>
                <a:cs typeface="Poppins"/>
                <a:sym typeface="Poppins"/>
              </a:rPr>
              <a:t>rawler 1 : 28544</a:t>
            </a:r>
          </a:p>
          <a:p>
            <a:pPr algn="just">
              <a:lnSpc>
                <a:spcPts val="3423"/>
              </a:lnSpc>
            </a:pPr>
            <a:r>
              <a:rPr lang="en-US" sz="2013">
                <a:solidFill>
                  <a:srgbClr val="FFFFFF"/>
                </a:solidFill>
                <a:latin typeface="Poppins"/>
                <a:ea typeface="Poppins"/>
                <a:cs typeface="Poppins"/>
                <a:sym typeface="Poppins"/>
              </a:rPr>
              <a:t>Crawler 2 : 48847</a:t>
            </a:r>
          </a:p>
          <a:p>
            <a:pPr algn="just">
              <a:lnSpc>
                <a:spcPts val="3423"/>
              </a:lnSpc>
            </a:pPr>
            <a:r>
              <a:rPr lang="en-US" sz="2013">
                <a:solidFill>
                  <a:srgbClr val="FFFFFF"/>
                </a:solidFill>
                <a:latin typeface="Poppins"/>
                <a:ea typeface="Poppins"/>
                <a:cs typeface="Poppins"/>
                <a:sym typeface="Poppins"/>
              </a:rPr>
              <a:t>Crawler 3 : 42450</a:t>
            </a:r>
          </a:p>
          <a:p>
            <a:pPr algn="just">
              <a:lnSpc>
                <a:spcPts val="3423"/>
              </a:lnSpc>
            </a:pPr>
            <a:r>
              <a:rPr lang="en-US" sz="2013">
                <a:solidFill>
                  <a:srgbClr val="FFFFFF"/>
                </a:solidFill>
                <a:latin typeface="Poppins"/>
                <a:ea typeface="Poppins"/>
                <a:cs typeface="Poppins"/>
                <a:sym typeface="Poppins"/>
              </a:rPr>
              <a:t>Crawler 4 : 41854</a:t>
            </a:r>
          </a:p>
          <a:p>
            <a:pPr algn="just">
              <a:lnSpc>
                <a:spcPts val="3423"/>
              </a:lnSpc>
            </a:pPr>
            <a:r>
              <a:rPr lang="en-US" sz="2013">
                <a:solidFill>
                  <a:srgbClr val="FFFFFF"/>
                </a:solidFill>
                <a:latin typeface="Poppins"/>
                <a:ea typeface="Poppins"/>
                <a:cs typeface="Poppins"/>
                <a:sym typeface="Poppins"/>
              </a:rPr>
              <a:t>Total : 161695</a:t>
            </a:r>
          </a:p>
          <a:p>
            <a:pPr algn="just">
              <a:lnSpc>
                <a:spcPts val="3423"/>
              </a:lnSpc>
            </a:pPr>
          </a:p>
        </p:txBody>
      </p:sp>
      <p:sp>
        <p:nvSpPr>
          <p:cNvPr name="TextBox 17" id="17"/>
          <p:cNvSpPr txBox="true"/>
          <p:nvPr/>
        </p:nvSpPr>
        <p:spPr>
          <a:xfrm rot="0">
            <a:off x="7976694" y="6907508"/>
            <a:ext cx="3819602" cy="332463"/>
          </a:xfrm>
          <a:prstGeom prst="rect">
            <a:avLst/>
          </a:prstGeom>
        </p:spPr>
        <p:txBody>
          <a:bodyPr anchor="t" rtlCol="false" tIns="0" lIns="0" bIns="0" rIns="0">
            <a:spAutoFit/>
          </a:bodyPr>
          <a:lstStyle/>
          <a:p>
            <a:pPr algn="l">
              <a:lnSpc>
                <a:spcPts val="2675"/>
              </a:lnSpc>
              <a:spcBef>
                <a:spcPct val="0"/>
              </a:spcBef>
            </a:pPr>
            <a:r>
              <a:rPr lang="en-US" b="true" sz="1910">
                <a:solidFill>
                  <a:srgbClr val="FFFFFF"/>
                </a:solidFill>
                <a:latin typeface="Poppins Bold"/>
                <a:ea typeface="Poppins Bold"/>
                <a:cs typeface="Poppins Bold"/>
                <a:sym typeface="Poppins Bold"/>
              </a:rPr>
              <a:t>Numbers of Records Collected</a:t>
            </a:r>
          </a:p>
        </p:txBody>
      </p:sp>
      <p:grpSp>
        <p:nvGrpSpPr>
          <p:cNvPr name="Group 18" id="18"/>
          <p:cNvGrpSpPr/>
          <p:nvPr/>
        </p:nvGrpSpPr>
        <p:grpSpPr>
          <a:xfrm rot="0">
            <a:off x="-601906" y="2373985"/>
            <a:ext cx="6818342" cy="6139300"/>
            <a:chOff x="0" y="0"/>
            <a:chExt cx="697779" cy="628287"/>
          </a:xfrm>
        </p:grpSpPr>
        <p:sp>
          <p:nvSpPr>
            <p:cNvPr name="Freeform 19" id="19"/>
            <p:cNvSpPr/>
            <p:nvPr/>
          </p:nvSpPr>
          <p:spPr>
            <a:xfrm flipH="false" flipV="false" rot="0">
              <a:off x="0" y="0"/>
              <a:ext cx="697779" cy="628287"/>
            </a:xfrm>
            <a:custGeom>
              <a:avLst/>
              <a:gdLst/>
              <a:ahLst/>
              <a:cxnLst/>
              <a:rect r="r" b="b" t="t" l="l"/>
              <a:pathLst>
                <a:path h="628287" w="697779">
                  <a:moveTo>
                    <a:pt x="26115" y="0"/>
                  </a:moveTo>
                  <a:lnTo>
                    <a:pt x="671664" y="0"/>
                  </a:lnTo>
                  <a:cubicBezTo>
                    <a:pt x="678590" y="0"/>
                    <a:pt x="685232" y="2751"/>
                    <a:pt x="690130" y="7649"/>
                  </a:cubicBezTo>
                  <a:cubicBezTo>
                    <a:pt x="695028" y="12547"/>
                    <a:pt x="697779" y="19189"/>
                    <a:pt x="697779" y="26115"/>
                  </a:cubicBezTo>
                  <a:lnTo>
                    <a:pt x="697779" y="602171"/>
                  </a:lnTo>
                  <a:cubicBezTo>
                    <a:pt x="697779" y="609098"/>
                    <a:pt x="695028" y="615740"/>
                    <a:pt x="690130" y="620638"/>
                  </a:cubicBezTo>
                  <a:cubicBezTo>
                    <a:pt x="685232" y="625535"/>
                    <a:pt x="678590" y="628287"/>
                    <a:pt x="671664" y="628287"/>
                  </a:cubicBezTo>
                  <a:lnTo>
                    <a:pt x="26115" y="628287"/>
                  </a:lnTo>
                  <a:cubicBezTo>
                    <a:pt x="19189" y="628287"/>
                    <a:pt x="12547" y="625535"/>
                    <a:pt x="7649" y="620638"/>
                  </a:cubicBezTo>
                  <a:cubicBezTo>
                    <a:pt x="2751" y="615740"/>
                    <a:pt x="0" y="609098"/>
                    <a:pt x="0" y="602171"/>
                  </a:cubicBezTo>
                  <a:lnTo>
                    <a:pt x="0" y="26115"/>
                  </a:lnTo>
                  <a:cubicBezTo>
                    <a:pt x="0" y="19189"/>
                    <a:pt x="2751" y="12547"/>
                    <a:pt x="7649" y="7649"/>
                  </a:cubicBezTo>
                  <a:cubicBezTo>
                    <a:pt x="12547" y="2751"/>
                    <a:pt x="19189" y="0"/>
                    <a:pt x="26115" y="0"/>
                  </a:cubicBezTo>
                  <a:close/>
                </a:path>
              </a:pathLst>
            </a:custGeom>
            <a:blipFill>
              <a:blip r:embed="rId8"/>
              <a:stretch>
                <a:fillRect l="-17572" t="0" r="-17572" b="0"/>
              </a:stretch>
            </a:blipFill>
          </p:spPr>
        </p:sp>
      </p:grpSp>
      <p:sp>
        <p:nvSpPr>
          <p:cNvPr name="Freeform 20" id="20"/>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7325233" y="3429064"/>
            <a:ext cx="298905" cy="286090"/>
          </a:xfrm>
          <a:custGeom>
            <a:avLst/>
            <a:gdLst/>
            <a:ahLst/>
            <a:cxnLst/>
            <a:rect r="r" b="b" t="t" l="l"/>
            <a:pathLst>
              <a:path h="286090" w="298905">
                <a:moveTo>
                  <a:pt x="0" y="0"/>
                </a:moveTo>
                <a:lnTo>
                  <a:pt x="298905" y="0"/>
                </a:lnTo>
                <a:lnTo>
                  <a:pt x="298905" y="286090"/>
                </a:lnTo>
                <a:lnTo>
                  <a:pt x="0" y="2860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3" id="23"/>
          <p:cNvGrpSpPr/>
          <p:nvPr/>
        </p:nvGrpSpPr>
        <p:grpSpPr>
          <a:xfrm rot="0">
            <a:off x="7076226" y="3179364"/>
            <a:ext cx="6860903" cy="3338867"/>
            <a:chOff x="0" y="0"/>
            <a:chExt cx="1421743" cy="691893"/>
          </a:xfrm>
        </p:grpSpPr>
        <p:sp>
          <p:nvSpPr>
            <p:cNvPr name="Freeform 24" id="24"/>
            <p:cNvSpPr/>
            <p:nvPr/>
          </p:nvSpPr>
          <p:spPr>
            <a:xfrm flipH="false" flipV="false" rot="0">
              <a:off x="0" y="0"/>
              <a:ext cx="1421743" cy="691893"/>
            </a:xfrm>
            <a:custGeom>
              <a:avLst/>
              <a:gdLst/>
              <a:ahLst/>
              <a:cxnLst/>
              <a:rect r="r" b="b" t="t" l="l"/>
              <a:pathLst>
                <a:path h="691893" w="1421743">
                  <a:moveTo>
                    <a:pt x="22568" y="0"/>
                  </a:moveTo>
                  <a:lnTo>
                    <a:pt x="1399175" y="0"/>
                  </a:lnTo>
                  <a:cubicBezTo>
                    <a:pt x="1411639" y="0"/>
                    <a:pt x="1421743" y="10104"/>
                    <a:pt x="1421743" y="22568"/>
                  </a:cubicBezTo>
                  <a:lnTo>
                    <a:pt x="1421743" y="669325"/>
                  </a:lnTo>
                  <a:cubicBezTo>
                    <a:pt x="1421743" y="675310"/>
                    <a:pt x="1419366" y="681051"/>
                    <a:pt x="1415133" y="685283"/>
                  </a:cubicBezTo>
                  <a:cubicBezTo>
                    <a:pt x="1410901" y="689515"/>
                    <a:pt x="1405161" y="691893"/>
                    <a:pt x="1399175" y="691893"/>
                  </a:cubicBezTo>
                  <a:lnTo>
                    <a:pt x="22568" y="691893"/>
                  </a:lnTo>
                  <a:cubicBezTo>
                    <a:pt x="16583" y="691893"/>
                    <a:pt x="10842" y="689515"/>
                    <a:pt x="6610" y="685283"/>
                  </a:cubicBezTo>
                  <a:cubicBezTo>
                    <a:pt x="2378" y="681051"/>
                    <a:pt x="0" y="675310"/>
                    <a:pt x="0" y="669325"/>
                  </a:cubicBezTo>
                  <a:lnTo>
                    <a:pt x="0" y="22568"/>
                  </a:lnTo>
                  <a:cubicBezTo>
                    <a:pt x="0" y="16583"/>
                    <a:pt x="2378" y="10842"/>
                    <a:pt x="6610" y="6610"/>
                  </a:cubicBezTo>
                  <a:cubicBezTo>
                    <a:pt x="10842" y="2378"/>
                    <a:pt x="16583" y="0"/>
                    <a:pt x="22568"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5" id="25"/>
            <p:cNvSpPr txBox="true"/>
            <p:nvPr/>
          </p:nvSpPr>
          <p:spPr>
            <a:xfrm>
              <a:off x="0" y="-38100"/>
              <a:ext cx="1421743" cy="729993"/>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7896931" y="3926918"/>
            <a:ext cx="5579860" cy="2175471"/>
          </a:xfrm>
          <a:prstGeom prst="rect">
            <a:avLst/>
          </a:prstGeom>
        </p:spPr>
        <p:txBody>
          <a:bodyPr anchor="t" rtlCol="false" tIns="0" lIns="0" bIns="0" rIns="0">
            <a:spAutoFit/>
          </a:bodyPr>
          <a:lstStyle/>
          <a:p>
            <a:pPr algn="just" marL="440567" indent="-220284" lvl="1">
              <a:lnSpc>
                <a:spcPts val="3469"/>
              </a:lnSpc>
              <a:buFont typeface="Arial"/>
              <a:buChar char="•"/>
            </a:pPr>
            <a:r>
              <a:rPr lang="en-US" sz="2040">
                <a:solidFill>
                  <a:srgbClr val="FFFFFF"/>
                </a:solidFill>
                <a:latin typeface="Poppins"/>
                <a:ea typeface="Poppins"/>
                <a:cs typeface="Poppins"/>
                <a:sym typeface="Poppins"/>
              </a:rPr>
              <a:t>Article Title</a:t>
            </a:r>
          </a:p>
          <a:p>
            <a:pPr algn="just" marL="440567" indent="-220284" lvl="1">
              <a:lnSpc>
                <a:spcPts val="3469"/>
              </a:lnSpc>
              <a:buFont typeface="Arial"/>
              <a:buChar char="•"/>
            </a:pPr>
            <a:r>
              <a:rPr lang="en-US" sz="2040">
                <a:solidFill>
                  <a:srgbClr val="FFFFFF"/>
                </a:solidFill>
                <a:latin typeface="Poppins"/>
                <a:ea typeface="Poppins"/>
                <a:cs typeface="Poppins"/>
                <a:sym typeface="Poppins"/>
              </a:rPr>
              <a:t>PublicaArtiction Date</a:t>
            </a:r>
          </a:p>
          <a:p>
            <a:pPr algn="just" marL="440567" indent="-220284" lvl="1">
              <a:lnSpc>
                <a:spcPts val="3469"/>
              </a:lnSpc>
              <a:buFont typeface="Arial"/>
              <a:buChar char="•"/>
            </a:pPr>
            <a:r>
              <a:rPr lang="en-US" sz="2040">
                <a:solidFill>
                  <a:srgbClr val="FFFFFF"/>
                </a:solidFill>
                <a:latin typeface="Poppins"/>
                <a:ea typeface="Poppins"/>
                <a:cs typeface="Poppins"/>
                <a:sym typeface="Poppins"/>
              </a:rPr>
              <a:t>Article Category</a:t>
            </a:r>
          </a:p>
          <a:p>
            <a:pPr algn="just" marL="440567" indent="-220284" lvl="1">
              <a:lnSpc>
                <a:spcPts val="3469"/>
              </a:lnSpc>
              <a:buFont typeface="Arial"/>
              <a:buChar char="•"/>
            </a:pPr>
            <a:r>
              <a:rPr lang="en-US" sz="2040">
                <a:solidFill>
                  <a:srgbClr val="FFFFFF"/>
                </a:solidFill>
                <a:latin typeface="Poppins"/>
                <a:ea typeface="Poppins"/>
                <a:cs typeface="Poppins"/>
                <a:sym typeface="Poppins"/>
              </a:rPr>
              <a:t>Article URL</a:t>
            </a:r>
          </a:p>
          <a:p>
            <a:pPr algn="just">
              <a:lnSpc>
                <a:spcPts val="3469"/>
              </a:lnSpc>
            </a:pPr>
          </a:p>
        </p:txBody>
      </p:sp>
      <p:sp>
        <p:nvSpPr>
          <p:cNvPr name="TextBox 27" id="27"/>
          <p:cNvSpPr txBox="true"/>
          <p:nvPr/>
        </p:nvSpPr>
        <p:spPr>
          <a:xfrm rot="0">
            <a:off x="7896931" y="3371914"/>
            <a:ext cx="3870716" cy="350965"/>
          </a:xfrm>
          <a:prstGeom prst="rect">
            <a:avLst/>
          </a:prstGeom>
        </p:spPr>
        <p:txBody>
          <a:bodyPr anchor="t" rtlCol="false" tIns="0" lIns="0" bIns="0" rIns="0">
            <a:spAutoFit/>
          </a:bodyPr>
          <a:lstStyle/>
          <a:p>
            <a:pPr algn="l">
              <a:lnSpc>
                <a:spcPts val="2705"/>
              </a:lnSpc>
              <a:spcBef>
                <a:spcPct val="0"/>
              </a:spcBef>
            </a:pPr>
            <a:r>
              <a:rPr lang="en-US" b="true" sz="1932">
                <a:solidFill>
                  <a:srgbClr val="FFFFFF"/>
                </a:solidFill>
                <a:latin typeface="Poppins Bold"/>
                <a:ea typeface="Poppins Bold"/>
                <a:cs typeface="Poppins Bold"/>
                <a:sym typeface="Poppins Bold"/>
              </a:rPr>
              <a:t>Data Fields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950388" y="4143016"/>
            <a:ext cx="6290478"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4044420" y="3621340"/>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872732" y="3630865"/>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394817" y="2025263"/>
            <a:ext cx="3353620" cy="5894830"/>
            <a:chOff x="0" y="0"/>
            <a:chExt cx="883258" cy="1552548"/>
          </a:xfrm>
        </p:grpSpPr>
        <p:sp>
          <p:nvSpPr>
            <p:cNvPr name="Freeform 10" id="10"/>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1" id="11"/>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2" id="12"/>
          <p:cNvSpPr/>
          <p:nvPr/>
        </p:nvSpPr>
        <p:spPr>
          <a:xfrm flipH="false" flipV="false" rot="5400000">
            <a:off x="4371201" y="394812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1199514" y="3965937"/>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598880" y="5652126"/>
            <a:ext cx="3121801" cy="3951029"/>
          </a:xfrm>
          <a:custGeom>
            <a:avLst/>
            <a:gdLst/>
            <a:ahLst/>
            <a:cxnLst/>
            <a:rect r="r" b="b" t="t" l="l"/>
            <a:pathLst>
              <a:path h="3951029" w="3121801">
                <a:moveTo>
                  <a:pt x="0" y="0"/>
                </a:moveTo>
                <a:lnTo>
                  <a:pt x="3121801" y="0"/>
                </a:lnTo>
                <a:lnTo>
                  <a:pt x="3121801" y="3951029"/>
                </a:lnTo>
                <a:lnTo>
                  <a:pt x="0" y="3951029"/>
                </a:lnTo>
                <a:lnTo>
                  <a:pt x="0" y="0"/>
                </a:lnTo>
                <a:close/>
              </a:path>
            </a:pathLst>
          </a:custGeom>
          <a:blipFill>
            <a:blip r:embed="rId8"/>
            <a:stretch>
              <a:fillRect l="0" t="0" r="0" b="0"/>
            </a:stretch>
          </a:blipFill>
        </p:spPr>
      </p:sp>
      <p:sp>
        <p:nvSpPr>
          <p:cNvPr name="TextBox 17" id="17"/>
          <p:cNvSpPr txBox="true"/>
          <p:nvPr/>
        </p:nvSpPr>
        <p:spPr>
          <a:xfrm rot="0">
            <a:off x="9548625" y="876300"/>
            <a:ext cx="7710675"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4.1 Cleaning Methods </a:t>
            </a:r>
          </a:p>
        </p:txBody>
      </p:sp>
      <p:sp>
        <p:nvSpPr>
          <p:cNvPr name="TextBox 18" id="18"/>
          <p:cNvSpPr txBox="true"/>
          <p:nvPr/>
        </p:nvSpPr>
        <p:spPr>
          <a:xfrm rot="0">
            <a:off x="4044420" y="1853179"/>
            <a:ext cx="13214880" cy="1544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T</a:t>
            </a:r>
            <a:r>
              <a:rPr lang="en-US" b="true" sz="2200" strike="noStrike" u="none">
                <a:solidFill>
                  <a:srgbClr val="021828"/>
                </a:solidFill>
                <a:latin typeface="Aileron Bold"/>
                <a:ea typeface="Aileron Bold"/>
                <a:cs typeface="Aileron Bold"/>
                <a:sym typeface="Aileron Bold"/>
              </a:rPr>
              <a:t>his section outlines the complete data preparation pipeline. It includes cleaning, transforming, and structuring the raw crawled data to ensure it is accurate, consistent, and ready for analysis. Multiple libraries were used to experiment with performance, and cleaned datasets were stored in both CSV and MongoDB formats.</a:t>
            </a:r>
          </a:p>
        </p:txBody>
      </p:sp>
      <p:sp>
        <p:nvSpPr>
          <p:cNvPr name="TextBox 19" id="19"/>
          <p:cNvSpPr txBox="true"/>
          <p:nvPr/>
        </p:nvSpPr>
        <p:spPr>
          <a:xfrm rot="0">
            <a:off x="4044420" y="4855192"/>
            <a:ext cx="3919098" cy="4317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Handling Null Values</a:t>
            </a:r>
          </a:p>
        </p:txBody>
      </p:sp>
      <p:sp>
        <p:nvSpPr>
          <p:cNvPr name="TextBox 20" id="20"/>
          <p:cNvSpPr txBox="true"/>
          <p:nvPr/>
        </p:nvSpPr>
        <p:spPr>
          <a:xfrm rot="0">
            <a:off x="10872732" y="4855192"/>
            <a:ext cx="4647891" cy="4317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Removing Duplicate Records</a:t>
            </a:r>
          </a:p>
        </p:txBody>
      </p:sp>
      <p:sp>
        <p:nvSpPr>
          <p:cNvPr name="TextBox 21" id="21"/>
          <p:cNvSpPr txBox="true"/>
          <p:nvPr/>
        </p:nvSpPr>
        <p:spPr>
          <a:xfrm rot="0">
            <a:off x="4044420" y="5499726"/>
            <a:ext cx="5099580" cy="4225923"/>
          </a:xfrm>
          <a:prstGeom prst="rect">
            <a:avLst/>
          </a:prstGeom>
        </p:spPr>
        <p:txBody>
          <a:bodyPr anchor="t" rtlCol="false" tIns="0" lIns="0" bIns="0" rIns="0">
            <a:spAutoFit/>
          </a:bodyPr>
          <a:lstStyle/>
          <a:p>
            <a:pPr algn="just">
              <a:lnSpc>
                <a:spcPts val="2800"/>
              </a:lnSpc>
            </a:pPr>
            <a:r>
              <a:rPr lang="en-US" sz="2000">
                <a:solidFill>
                  <a:srgbClr val="0E2F5F"/>
                </a:solidFill>
                <a:latin typeface="Aileron"/>
                <a:ea typeface="Aileron"/>
                <a:cs typeface="Aileron"/>
                <a:sym typeface="Aileron"/>
              </a:rPr>
              <a:t>To ensure the dataset’s quality, we first checked for missing values using </a:t>
            </a:r>
            <a:r>
              <a:rPr lang="en-US" sz="2000" i="true">
                <a:solidFill>
                  <a:srgbClr val="D14938"/>
                </a:solidFill>
                <a:latin typeface="Aileron Italics"/>
                <a:ea typeface="Aileron Italics"/>
                <a:cs typeface="Aileron Italics"/>
                <a:sym typeface="Aileron Italics"/>
              </a:rPr>
              <a:t>df.isnull().any()</a:t>
            </a:r>
            <a:r>
              <a:rPr lang="en-US" sz="2000">
                <a:solidFill>
                  <a:srgbClr val="D14938"/>
                </a:solidFill>
                <a:latin typeface="Aileron"/>
                <a:ea typeface="Aileron"/>
                <a:cs typeface="Aileron"/>
                <a:sym typeface="Aileron"/>
              </a:rPr>
              <a:t>.</a:t>
            </a:r>
            <a:r>
              <a:rPr lang="en-US" sz="2000">
                <a:solidFill>
                  <a:srgbClr val="0E2F5F"/>
                </a:solidFill>
                <a:latin typeface="Aileron"/>
                <a:ea typeface="Aileron"/>
                <a:cs typeface="Aileron"/>
                <a:sym typeface="Aileron"/>
              </a:rPr>
              <a:t> The result showed no missing values in the original dataset. However, to be cautious and focus only on essential fields, we explicitly dropped rows with nulls in the 'Title', 'Category', 'Date', or 'URL' columns using: </a:t>
            </a:r>
            <a:r>
              <a:rPr lang="en-US" sz="2000" i="true">
                <a:solidFill>
                  <a:srgbClr val="D14938"/>
                </a:solidFill>
                <a:latin typeface="Aileron Italics"/>
                <a:ea typeface="Aileron Italics"/>
                <a:cs typeface="Aileron Italics"/>
                <a:sym typeface="Aileron Italics"/>
              </a:rPr>
              <a:t>df2 = df2[['Title', 'Category', 'Date', 'URL']].dropna()</a:t>
            </a:r>
            <a:r>
              <a:rPr lang="en-US" sz="2000">
                <a:solidFill>
                  <a:srgbClr val="0E2F5F"/>
                </a:solidFill>
                <a:latin typeface="Aileron"/>
                <a:ea typeface="Aileron"/>
                <a:cs typeface="Aileron"/>
                <a:sym typeface="Aileron"/>
              </a:rPr>
              <a:t>. This step ensures that only complete records are used in later analysis, preventing errors and bias from incomplete data.</a:t>
            </a:r>
          </a:p>
        </p:txBody>
      </p:sp>
      <p:sp>
        <p:nvSpPr>
          <p:cNvPr name="TextBox 22" id="22"/>
          <p:cNvSpPr txBox="true"/>
          <p:nvPr/>
        </p:nvSpPr>
        <p:spPr>
          <a:xfrm rot="0">
            <a:off x="10872732" y="5499726"/>
            <a:ext cx="5099580" cy="4930773"/>
          </a:xfrm>
          <a:prstGeom prst="rect">
            <a:avLst/>
          </a:prstGeom>
        </p:spPr>
        <p:txBody>
          <a:bodyPr anchor="t" rtlCol="false" tIns="0" lIns="0" bIns="0" rIns="0">
            <a:spAutoFit/>
          </a:bodyPr>
          <a:lstStyle/>
          <a:p>
            <a:pPr algn="just">
              <a:lnSpc>
                <a:spcPts val="2800"/>
              </a:lnSpc>
            </a:pPr>
            <a:r>
              <a:rPr lang="en-US" sz="2000">
                <a:solidFill>
                  <a:srgbClr val="0E2F5F"/>
                </a:solidFill>
                <a:latin typeface="Aileron"/>
                <a:ea typeface="Aileron"/>
                <a:cs typeface="Aileron"/>
                <a:sym typeface="Aileron"/>
              </a:rPr>
              <a:t>To avoid repeated articles, we cleaned and deduplicated the 'URL' field.</a:t>
            </a:r>
          </a:p>
          <a:p>
            <a:pPr algn="just">
              <a:lnSpc>
                <a:spcPts val="2800"/>
              </a:lnSpc>
            </a:pPr>
            <a:r>
              <a:rPr lang="en-US" sz="2000">
                <a:solidFill>
                  <a:srgbClr val="0E2F5F"/>
                </a:solidFill>
                <a:latin typeface="Aileron"/>
                <a:ea typeface="Aileron"/>
                <a:cs typeface="Aileron"/>
                <a:sym typeface="Aileron"/>
              </a:rPr>
              <a:t> We first stripped whitespace from each URL using: </a:t>
            </a:r>
            <a:r>
              <a:rPr lang="en-US" sz="2000" i="true">
                <a:solidFill>
                  <a:srgbClr val="D14938"/>
                </a:solidFill>
                <a:latin typeface="Aileron Italics"/>
                <a:ea typeface="Aileron Italics"/>
                <a:cs typeface="Aileron Italics"/>
                <a:sym typeface="Aileron Italics"/>
              </a:rPr>
              <a:t>df2['URL'] = df2['URL'].apply(lambda x: str(x).strip() if isinstance(x, str) else x)</a:t>
            </a:r>
            <a:r>
              <a:rPr lang="en-US" sz="2000">
                <a:solidFill>
                  <a:srgbClr val="0E2F5F"/>
                </a:solidFill>
                <a:latin typeface="Aileron"/>
                <a:ea typeface="Aileron"/>
                <a:cs typeface="Aileron"/>
                <a:sym typeface="Aileron"/>
              </a:rPr>
              <a:t>. Then, we dropped duplicate entries based on the 'URL' column:         </a:t>
            </a:r>
          </a:p>
          <a:p>
            <a:pPr algn="just">
              <a:lnSpc>
                <a:spcPts val="2800"/>
              </a:lnSpc>
            </a:pPr>
            <a:r>
              <a:rPr lang="en-US" sz="2000" i="true">
                <a:solidFill>
                  <a:srgbClr val="D14938"/>
                </a:solidFill>
                <a:latin typeface="Aileron Italics"/>
                <a:ea typeface="Aileron Italics"/>
                <a:cs typeface="Aileron Italics"/>
                <a:sym typeface="Aileron Italics"/>
              </a:rPr>
              <a:t>df2.drop_duplicates(subset='URL', keep='first', inplace=True)</a:t>
            </a:r>
            <a:r>
              <a:rPr lang="en-US" sz="2000">
                <a:solidFill>
                  <a:srgbClr val="0E2F5F"/>
                </a:solidFill>
                <a:latin typeface="Aileron"/>
                <a:ea typeface="Aileron"/>
                <a:cs typeface="Aileron"/>
                <a:sym typeface="Aileron"/>
              </a:rPr>
              <a:t>. This step ensures that each article appears only once in the dataset, which is critical for producing accurate statistics and avoiding skewed results.</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20783" y="876300"/>
            <a:ext cx="783851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4.2 Transforming </a:t>
            </a:r>
          </a:p>
        </p:txBody>
      </p:sp>
      <p:grpSp>
        <p:nvGrpSpPr>
          <p:cNvPr name="Group 3" id="3"/>
          <p:cNvGrpSpPr/>
          <p:nvPr/>
        </p:nvGrpSpPr>
        <p:grpSpPr>
          <a:xfrm rot="0">
            <a:off x="4243241" y="2723425"/>
            <a:ext cx="14540478" cy="7276740"/>
            <a:chOff x="0" y="0"/>
            <a:chExt cx="3829591" cy="1916508"/>
          </a:xfrm>
        </p:grpSpPr>
        <p:sp>
          <p:nvSpPr>
            <p:cNvPr name="Freeform 4" id="4"/>
            <p:cNvSpPr/>
            <p:nvPr/>
          </p:nvSpPr>
          <p:spPr>
            <a:xfrm flipH="false" flipV="false" rot="0">
              <a:off x="0" y="0"/>
              <a:ext cx="3829591" cy="1916508"/>
            </a:xfrm>
            <a:custGeom>
              <a:avLst/>
              <a:gdLst/>
              <a:ahLst/>
              <a:cxnLst/>
              <a:rect r="r" b="b" t="t" l="l"/>
              <a:pathLst>
                <a:path h="1916508" w="3829591">
                  <a:moveTo>
                    <a:pt x="7987" y="0"/>
                  </a:moveTo>
                  <a:lnTo>
                    <a:pt x="3821604" y="0"/>
                  </a:lnTo>
                  <a:cubicBezTo>
                    <a:pt x="3823723" y="0"/>
                    <a:pt x="3825754" y="841"/>
                    <a:pt x="3827252" y="2339"/>
                  </a:cubicBezTo>
                  <a:cubicBezTo>
                    <a:pt x="3828750" y="3837"/>
                    <a:pt x="3829591" y="5868"/>
                    <a:pt x="3829591" y="7987"/>
                  </a:cubicBezTo>
                  <a:lnTo>
                    <a:pt x="3829591" y="1908521"/>
                  </a:lnTo>
                  <a:cubicBezTo>
                    <a:pt x="3829591" y="1910639"/>
                    <a:pt x="3828750" y="1912671"/>
                    <a:pt x="3827252" y="1914168"/>
                  </a:cubicBezTo>
                  <a:cubicBezTo>
                    <a:pt x="3825754" y="1915666"/>
                    <a:pt x="3823723" y="1916508"/>
                    <a:pt x="3821604" y="1916508"/>
                  </a:cubicBezTo>
                  <a:lnTo>
                    <a:pt x="7987" y="1916508"/>
                  </a:lnTo>
                  <a:cubicBezTo>
                    <a:pt x="5868" y="1916508"/>
                    <a:pt x="3837" y="1915666"/>
                    <a:pt x="2339" y="1914168"/>
                  </a:cubicBezTo>
                  <a:cubicBezTo>
                    <a:pt x="841" y="1912671"/>
                    <a:pt x="0" y="1910639"/>
                    <a:pt x="0" y="1908521"/>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5" id="5"/>
            <p:cNvSpPr txBox="true"/>
            <p:nvPr/>
          </p:nvSpPr>
          <p:spPr>
            <a:xfrm>
              <a:off x="0" y="-47625"/>
              <a:ext cx="3829591" cy="196413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105176" y="3453435"/>
            <a:ext cx="4048806" cy="1082547"/>
            <a:chOff x="0" y="0"/>
            <a:chExt cx="1066352" cy="285115"/>
          </a:xfrm>
        </p:grpSpPr>
        <p:sp>
          <p:nvSpPr>
            <p:cNvPr name="Freeform 7" id="7"/>
            <p:cNvSpPr/>
            <p:nvPr/>
          </p:nvSpPr>
          <p:spPr>
            <a:xfrm flipH="false" flipV="false" rot="0">
              <a:off x="0" y="0"/>
              <a:ext cx="1066352" cy="285115"/>
            </a:xfrm>
            <a:custGeom>
              <a:avLst/>
              <a:gdLst/>
              <a:ahLst/>
              <a:cxnLst/>
              <a:rect r="r" b="b" t="t" l="l"/>
              <a:pathLst>
                <a:path h="285115" w="1066352">
                  <a:moveTo>
                    <a:pt x="97520" y="0"/>
                  </a:moveTo>
                  <a:lnTo>
                    <a:pt x="968833" y="0"/>
                  </a:lnTo>
                  <a:cubicBezTo>
                    <a:pt x="994696" y="0"/>
                    <a:pt x="1019501" y="10274"/>
                    <a:pt x="1037789" y="28563"/>
                  </a:cubicBezTo>
                  <a:cubicBezTo>
                    <a:pt x="1056078" y="46851"/>
                    <a:pt x="1066352" y="71656"/>
                    <a:pt x="1066352" y="97520"/>
                  </a:cubicBezTo>
                  <a:lnTo>
                    <a:pt x="1066352" y="187596"/>
                  </a:lnTo>
                  <a:cubicBezTo>
                    <a:pt x="1066352" y="213459"/>
                    <a:pt x="1056078" y="238264"/>
                    <a:pt x="1037789" y="256552"/>
                  </a:cubicBezTo>
                  <a:cubicBezTo>
                    <a:pt x="1019501" y="274841"/>
                    <a:pt x="994696" y="285115"/>
                    <a:pt x="968833" y="285115"/>
                  </a:cubicBezTo>
                  <a:lnTo>
                    <a:pt x="97520" y="285115"/>
                  </a:lnTo>
                  <a:cubicBezTo>
                    <a:pt x="71656" y="285115"/>
                    <a:pt x="46851" y="274841"/>
                    <a:pt x="28563" y="256552"/>
                  </a:cubicBezTo>
                  <a:cubicBezTo>
                    <a:pt x="10274" y="238264"/>
                    <a:pt x="0" y="213459"/>
                    <a:pt x="0" y="187596"/>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name="TextBox 8" id="8"/>
            <p:cNvSpPr txBox="true"/>
            <p:nvPr/>
          </p:nvSpPr>
          <p:spPr>
            <a:xfrm>
              <a:off x="0" y="-47625"/>
              <a:ext cx="1066352" cy="332740"/>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9178831" y="3593964"/>
            <a:ext cx="3920547" cy="763268"/>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Removing Rows with 'No Date'</a:t>
            </a:r>
          </a:p>
        </p:txBody>
      </p:sp>
      <p:grpSp>
        <p:nvGrpSpPr>
          <p:cNvPr name="Group 10" id="10"/>
          <p:cNvGrpSpPr/>
          <p:nvPr/>
        </p:nvGrpSpPr>
        <p:grpSpPr>
          <a:xfrm rot="0">
            <a:off x="4722171" y="3449909"/>
            <a:ext cx="4048806" cy="1086073"/>
            <a:chOff x="0" y="0"/>
            <a:chExt cx="1066352" cy="286044"/>
          </a:xfrm>
        </p:grpSpPr>
        <p:sp>
          <p:nvSpPr>
            <p:cNvPr name="Freeform 11" id="11"/>
            <p:cNvSpPr/>
            <p:nvPr/>
          </p:nvSpPr>
          <p:spPr>
            <a:xfrm flipH="false" flipV="false" rot="0">
              <a:off x="0" y="0"/>
              <a:ext cx="1066352" cy="286044"/>
            </a:xfrm>
            <a:custGeom>
              <a:avLst/>
              <a:gdLst/>
              <a:ahLst/>
              <a:cxnLst/>
              <a:rect r="r" b="b" t="t" l="l"/>
              <a:pathLst>
                <a:path h="286044" w="1066352">
                  <a:moveTo>
                    <a:pt x="97520" y="0"/>
                  </a:moveTo>
                  <a:lnTo>
                    <a:pt x="968833" y="0"/>
                  </a:lnTo>
                  <a:cubicBezTo>
                    <a:pt x="994696" y="0"/>
                    <a:pt x="1019501" y="10274"/>
                    <a:pt x="1037789" y="28563"/>
                  </a:cubicBezTo>
                  <a:cubicBezTo>
                    <a:pt x="1056078" y="46851"/>
                    <a:pt x="1066352" y="71656"/>
                    <a:pt x="1066352" y="97520"/>
                  </a:cubicBezTo>
                  <a:lnTo>
                    <a:pt x="1066352" y="188524"/>
                  </a:lnTo>
                  <a:cubicBezTo>
                    <a:pt x="1066352" y="242383"/>
                    <a:pt x="1022691" y="286044"/>
                    <a:pt x="968833" y="286044"/>
                  </a:cubicBezTo>
                  <a:lnTo>
                    <a:pt x="97520" y="286044"/>
                  </a:lnTo>
                  <a:cubicBezTo>
                    <a:pt x="71656" y="286044"/>
                    <a:pt x="46851" y="275769"/>
                    <a:pt x="28563" y="257481"/>
                  </a:cubicBezTo>
                  <a:cubicBezTo>
                    <a:pt x="10274" y="239192"/>
                    <a:pt x="0" y="214388"/>
                    <a:pt x="0" y="188524"/>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name="TextBox 12" id="12"/>
            <p:cNvSpPr txBox="true"/>
            <p:nvPr/>
          </p:nvSpPr>
          <p:spPr>
            <a:xfrm>
              <a:off x="0" y="-47625"/>
              <a:ext cx="1066352" cy="333669"/>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5160321" y="3590438"/>
            <a:ext cx="3191556" cy="763268"/>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Standardizing the 'Category' Column</a:t>
            </a:r>
          </a:p>
        </p:txBody>
      </p:sp>
      <p:grpSp>
        <p:nvGrpSpPr>
          <p:cNvPr name="Group 14" id="14"/>
          <p:cNvGrpSpPr/>
          <p:nvPr/>
        </p:nvGrpSpPr>
        <p:grpSpPr>
          <a:xfrm rot="0">
            <a:off x="13699201" y="3443910"/>
            <a:ext cx="4048806" cy="1092072"/>
            <a:chOff x="0" y="0"/>
            <a:chExt cx="1066352" cy="287624"/>
          </a:xfrm>
        </p:grpSpPr>
        <p:sp>
          <p:nvSpPr>
            <p:cNvPr name="Freeform 15" id="15"/>
            <p:cNvSpPr/>
            <p:nvPr/>
          </p:nvSpPr>
          <p:spPr>
            <a:xfrm flipH="false" flipV="false" rot="0">
              <a:off x="0" y="0"/>
              <a:ext cx="1066352" cy="287624"/>
            </a:xfrm>
            <a:custGeom>
              <a:avLst/>
              <a:gdLst/>
              <a:ahLst/>
              <a:cxnLst/>
              <a:rect r="r" b="b" t="t" l="l"/>
              <a:pathLst>
                <a:path h="287624" w="1066352">
                  <a:moveTo>
                    <a:pt x="97520" y="0"/>
                  </a:moveTo>
                  <a:lnTo>
                    <a:pt x="968833" y="0"/>
                  </a:lnTo>
                  <a:cubicBezTo>
                    <a:pt x="994696" y="0"/>
                    <a:pt x="1019501" y="10274"/>
                    <a:pt x="1037789" y="28563"/>
                  </a:cubicBezTo>
                  <a:cubicBezTo>
                    <a:pt x="1056078" y="46851"/>
                    <a:pt x="1066352" y="71656"/>
                    <a:pt x="1066352" y="97520"/>
                  </a:cubicBezTo>
                  <a:lnTo>
                    <a:pt x="1066352" y="190104"/>
                  </a:lnTo>
                  <a:cubicBezTo>
                    <a:pt x="1066352" y="243963"/>
                    <a:pt x="1022691" y="287624"/>
                    <a:pt x="968833" y="287624"/>
                  </a:cubicBezTo>
                  <a:lnTo>
                    <a:pt x="97520" y="287624"/>
                  </a:lnTo>
                  <a:cubicBezTo>
                    <a:pt x="71656" y="287624"/>
                    <a:pt x="46851" y="277350"/>
                    <a:pt x="28563" y="259061"/>
                  </a:cubicBezTo>
                  <a:cubicBezTo>
                    <a:pt x="10274" y="240773"/>
                    <a:pt x="0" y="215968"/>
                    <a:pt x="0" y="190104"/>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name="TextBox 16" id="16"/>
            <p:cNvSpPr txBox="true"/>
            <p:nvPr/>
          </p:nvSpPr>
          <p:spPr>
            <a:xfrm>
              <a:off x="0" y="-47625"/>
              <a:ext cx="1066352" cy="33524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4118749" y="3567862"/>
            <a:ext cx="3209709" cy="763268"/>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Heavy"/>
                <a:ea typeface="Aileron Heavy"/>
                <a:cs typeface="Aileron Heavy"/>
                <a:sym typeface="Aileron Heavy"/>
              </a:rPr>
              <a:t> </a:t>
            </a:r>
            <a:r>
              <a:rPr lang="en-US" b="true" sz="2200" strike="noStrike" u="none">
                <a:solidFill>
                  <a:srgbClr val="FFFFFF"/>
                </a:solidFill>
                <a:latin typeface="Aileron Heavy"/>
                <a:ea typeface="Aileron Heavy"/>
                <a:cs typeface="Aileron Heavy"/>
                <a:sym typeface="Aileron Heavy"/>
              </a:rPr>
              <a:t>Aligning the Date Format</a:t>
            </a:r>
          </a:p>
        </p:txBody>
      </p:sp>
      <p:sp>
        <p:nvSpPr>
          <p:cNvPr name="TextBox 18" id="18"/>
          <p:cNvSpPr txBox="true"/>
          <p:nvPr/>
        </p:nvSpPr>
        <p:spPr>
          <a:xfrm rot="0">
            <a:off x="4722171" y="4535982"/>
            <a:ext cx="4048806" cy="563562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To improve consistency across the dataset, the values in the 'Category' column were standardized. We converted each category value to a string and capitalized only the first letter using: </a:t>
            </a:r>
            <a:r>
              <a:rPr lang="en-US" sz="2000" i="true">
                <a:solidFill>
                  <a:srgbClr val="D14938"/>
                </a:solidFill>
                <a:latin typeface="Aileron Italics"/>
                <a:ea typeface="Aileron Italics"/>
                <a:cs typeface="Aileron Italics"/>
                <a:sym typeface="Aileron Italics"/>
              </a:rPr>
              <a:t>df2['Category'] = df2['Category'].astype(str).str.capitalize()</a:t>
            </a:r>
            <a:r>
              <a:rPr lang="en-US" sz="2000" b="true">
                <a:solidFill>
                  <a:srgbClr val="0E2F5F"/>
                </a:solidFill>
                <a:latin typeface="Aileron Bold"/>
                <a:ea typeface="Aileron Bold"/>
                <a:cs typeface="Aileron Bold"/>
                <a:sym typeface="Aileron Bold"/>
              </a:rPr>
              <a:t> This avoids inconsistencies due to different capitalizations (e.g., “EKONOMI”, “ekonomi”, and “Ekonomi” all become “Ekonomi”), helping in reliable grouping and filtering during analysis.</a:t>
            </a:r>
          </a:p>
          <a:p>
            <a:pPr algn="just">
              <a:lnSpc>
                <a:spcPts val="2800"/>
              </a:lnSpc>
            </a:pPr>
          </a:p>
        </p:txBody>
      </p:sp>
      <p:sp>
        <p:nvSpPr>
          <p:cNvPr name="TextBox 19" id="19"/>
          <p:cNvSpPr txBox="true"/>
          <p:nvPr/>
        </p:nvSpPr>
        <p:spPr>
          <a:xfrm rot="0">
            <a:off x="9359345" y="4555032"/>
            <a:ext cx="3671618" cy="493077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Some records contained 'No Date' values which are not useful for time-based analysis.</a:t>
            </a:r>
          </a:p>
          <a:p>
            <a:pPr algn="just">
              <a:lnSpc>
                <a:spcPts val="2800"/>
              </a:lnSpc>
            </a:pPr>
            <a:r>
              <a:rPr lang="en-US" sz="2000" b="true">
                <a:solidFill>
                  <a:srgbClr val="0E2F5F"/>
                </a:solidFill>
                <a:latin typeface="Aileron Bold"/>
                <a:ea typeface="Aileron Bold"/>
                <a:cs typeface="Aileron Bold"/>
                <a:sym typeface="Aileron Bold"/>
              </a:rPr>
              <a:t> We cleaned these rows using the following line:</a:t>
            </a:r>
          </a:p>
          <a:p>
            <a:pPr algn="just">
              <a:lnSpc>
                <a:spcPts val="2800"/>
              </a:lnSpc>
            </a:pPr>
            <a:r>
              <a:rPr lang="en-US" sz="2000" i="true">
                <a:solidFill>
                  <a:srgbClr val="D14938"/>
                </a:solidFill>
                <a:latin typeface="Aileron Italics"/>
                <a:ea typeface="Aileron Italics"/>
                <a:cs typeface="Aileron Italics"/>
                <a:sym typeface="Aileron Italics"/>
              </a:rPr>
              <a:t>df2 = df2[~df2['Date'].astype(str).str.strip().str.lower().eq('no date')]. </a:t>
            </a:r>
            <a:r>
              <a:rPr lang="en-US" sz="2000" b="true">
                <a:solidFill>
                  <a:srgbClr val="0E2F5F"/>
                </a:solidFill>
                <a:latin typeface="Aileron Bold"/>
                <a:ea typeface="Aileron Bold"/>
                <a:cs typeface="Aileron Bold"/>
                <a:sym typeface="Aileron Bold"/>
              </a:rPr>
              <a:t>This line ensures that all remaining records have valid, meaningful date values, which is crucial for analyzing trends over time or sorting by publication date.</a:t>
            </a:r>
          </a:p>
        </p:txBody>
      </p:sp>
      <p:sp>
        <p:nvSpPr>
          <p:cNvPr name="TextBox 20" id="20"/>
          <p:cNvSpPr txBox="true"/>
          <p:nvPr/>
        </p:nvSpPr>
        <p:spPr>
          <a:xfrm rot="0">
            <a:off x="13621514" y="4555032"/>
            <a:ext cx="4189114" cy="528319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The original date values were in Malay with inconsistent formatting. We addressed this by creating a dictionary (month_map) to convert Malay month names to numbers and defined a function to reformat them into a standard format (YYYY-MM-DD HH:MM:SS).  </a:t>
            </a:r>
          </a:p>
          <a:p>
            <a:pPr algn="just">
              <a:lnSpc>
                <a:spcPts val="2800"/>
              </a:lnSpc>
            </a:pPr>
            <a:r>
              <a:rPr lang="en-US" sz="2000" i="true">
                <a:solidFill>
                  <a:srgbClr val="D14938"/>
                </a:solidFill>
                <a:latin typeface="Aileron Italics"/>
                <a:ea typeface="Aileron Italics"/>
                <a:cs typeface="Aileron Italics"/>
                <a:sym typeface="Aileron Italics"/>
              </a:rPr>
              <a:t>df2['Date'] = df2['Date'].apply(convert_date)</a:t>
            </a:r>
          </a:p>
          <a:p>
            <a:pPr algn="just">
              <a:lnSpc>
                <a:spcPts val="2800"/>
              </a:lnSpc>
            </a:pPr>
            <a:r>
              <a:rPr lang="en-US" sz="2000" b="true">
                <a:solidFill>
                  <a:srgbClr val="0E2F5F"/>
                </a:solidFill>
                <a:latin typeface="Aileron Bold"/>
                <a:ea typeface="Aileron Bold"/>
                <a:cs typeface="Aileron Bold"/>
                <a:sym typeface="Aileron Bold"/>
              </a:rPr>
              <a:t>This transformation ensures all date entries follow the same format, making it easier to perform chronological sorting, filtering, and time-series analysis.</a:t>
            </a:r>
          </a:p>
        </p:txBody>
      </p:sp>
      <p:sp>
        <p:nvSpPr>
          <p:cNvPr name="AutoShape 21" id="21"/>
          <p:cNvSpPr/>
          <p:nvPr/>
        </p:nvSpPr>
        <p:spPr>
          <a:xfrm flipV="true">
            <a:off x="6756099" y="2528531"/>
            <a:ext cx="13691760" cy="0"/>
          </a:xfrm>
          <a:prstGeom prst="line">
            <a:avLst/>
          </a:prstGeom>
          <a:ln cap="flat" w="38100">
            <a:solidFill>
              <a:srgbClr val="5188CC"/>
            </a:solidFill>
            <a:prstDash val="solid"/>
            <a:headEnd type="none" len="sm" w="sm"/>
            <a:tailEnd type="none" len="sm" w="sm"/>
          </a:ln>
        </p:spPr>
      </p:sp>
      <p:grpSp>
        <p:nvGrpSpPr>
          <p:cNvPr name="Group 22" id="22"/>
          <p:cNvGrpSpPr/>
          <p:nvPr/>
        </p:nvGrpSpPr>
        <p:grpSpPr>
          <a:xfrm rot="0">
            <a:off x="6301098" y="2320833"/>
            <a:ext cx="890951" cy="8909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0693628" y="2277949"/>
            <a:ext cx="890951" cy="8909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5297178" y="2235065"/>
            <a:ext cx="890951" cy="8909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1" id="31"/>
          <p:cNvSpPr/>
          <p:nvPr/>
        </p:nvSpPr>
        <p:spPr>
          <a:xfrm flipH="false" flipV="false" rot="5400000">
            <a:off x="6561205" y="2571414"/>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5400000">
            <a:off x="10944210" y="2528531"/>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5400000">
            <a:off x="15538235" y="2485647"/>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0" y="-27349"/>
            <a:ext cx="3176441" cy="10287000"/>
            <a:chOff x="0" y="0"/>
            <a:chExt cx="492114" cy="1593725"/>
          </a:xfrm>
        </p:grpSpPr>
        <p:sp>
          <p:nvSpPr>
            <p:cNvPr name="Freeform 35" id="35"/>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4"/>
              <a:stretch>
                <a:fillRect l="-508174" t="0" r="0" b="0"/>
              </a:stretch>
            </a:blipFill>
          </p:spPr>
        </p:sp>
      </p:grpSp>
      <p:sp>
        <p:nvSpPr>
          <p:cNvPr name="Freeform 36" id="36"/>
          <p:cNvSpPr/>
          <p:nvPr/>
        </p:nvSpPr>
        <p:spPr>
          <a:xfrm flipH="false" flipV="false" rot="0">
            <a:off x="4243241"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4648406" y="1028700"/>
            <a:ext cx="1858734" cy="18587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12224"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78391" y="105771"/>
            <a:ext cx="11301259" cy="4110833"/>
          </a:xfrm>
          <a:custGeom>
            <a:avLst/>
            <a:gdLst/>
            <a:ahLst/>
            <a:cxnLst/>
            <a:rect r="r" b="b" t="t" l="l"/>
            <a:pathLst>
              <a:path h="4110833" w="11301259">
                <a:moveTo>
                  <a:pt x="0" y="0"/>
                </a:moveTo>
                <a:lnTo>
                  <a:pt x="11301259" y="0"/>
                </a:lnTo>
                <a:lnTo>
                  <a:pt x="11301259" y="4110833"/>
                </a:lnTo>
                <a:lnTo>
                  <a:pt x="0" y="4110833"/>
                </a:lnTo>
                <a:lnTo>
                  <a:pt x="0" y="0"/>
                </a:lnTo>
                <a:close/>
              </a:path>
            </a:pathLst>
          </a:custGeom>
          <a:blipFill>
            <a:blip r:embed="rId10"/>
            <a:stretch>
              <a:fillRect l="0" t="0" r="0" b="0"/>
            </a:stretch>
          </a:blipFill>
        </p:spPr>
      </p:sp>
      <p:sp>
        <p:nvSpPr>
          <p:cNvPr name="Freeform 14" id="14"/>
          <p:cNvSpPr/>
          <p:nvPr/>
        </p:nvSpPr>
        <p:spPr>
          <a:xfrm flipH="false" flipV="false" rot="0">
            <a:off x="7541438" y="5143500"/>
            <a:ext cx="10100459" cy="4797718"/>
          </a:xfrm>
          <a:custGeom>
            <a:avLst/>
            <a:gdLst/>
            <a:ahLst/>
            <a:cxnLst/>
            <a:rect r="r" b="b" t="t" l="l"/>
            <a:pathLst>
              <a:path h="4797718" w="10100459">
                <a:moveTo>
                  <a:pt x="0" y="0"/>
                </a:moveTo>
                <a:lnTo>
                  <a:pt x="10100459" y="0"/>
                </a:lnTo>
                <a:lnTo>
                  <a:pt x="10100459" y="4797718"/>
                </a:lnTo>
                <a:lnTo>
                  <a:pt x="0" y="4797718"/>
                </a:lnTo>
                <a:lnTo>
                  <a:pt x="0" y="0"/>
                </a:lnTo>
                <a:close/>
              </a:path>
            </a:pathLst>
          </a:custGeom>
          <a:blipFill>
            <a:blip r:embed="rId11"/>
            <a:stretch>
              <a:fillRect l="0" t="0" r="0" b="0"/>
            </a:stretch>
          </a:blipFill>
        </p:spPr>
      </p:sp>
      <p:sp>
        <p:nvSpPr>
          <p:cNvPr name="TextBox 15" id="15"/>
          <p:cNvSpPr txBox="true"/>
          <p:nvPr/>
        </p:nvSpPr>
        <p:spPr>
          <a:xfrm rot="0">
            <a:off x="1559943" y="6595107"/>
            <a:ext cx="4587657" cy="3691893"/>
          </a:xfrm>
          <a:prstGeom prst="rect">
            <a:avLst/>
          </a:prstGeom>
        </p:spPr>
        <p:txBody>
          <a:bodyPr anchor="t" rtlCol="false" tIns="0" lIns="0" bIns="0" rIns="0">
            <a:spAutoFit/>
          </a:bodyPr>
          <a:lstStyle/>
          <a:p>
            <a:pPr algn="just">
              <a:lnSpc>
                <a:spcPts val="2915"/>
              </a:lnSpc>
            </a:pPr>
            <a:r>
              <a:rPr lang="en-US" sz="2082" b="true">
                <a:solidFill>
                  <a:srgbClr val="021828"/>
                </a:solidFill>
                <a:latin typeface="Aileron Bold"/>
                <a:ea typeface="Aileron Bold"/>
                <a:cs typeface="Aileron Bold"/>
                <a:sym typeface="Aileron Bold"/>
              </a:rPr>
              <a:t>After cleaning, the datasets were saved in two formats: CSV files and MongoDB collections.</a:t>
            </a:r>
          </a:p>
          <a:p>
            <a:pPr algn="just">
              <a:lnSpc>
                <a:spcPts val="2915"/>
              </a:lnSpc>
            </a:pPr>
            <a:r>
              <a:rPr lang="en-US" sz="2082" b="true">
                <a:solidFill>
                  <a:srgbClr val="021828"/>
                </a:solidFill>
                <a:latin typeface="Aileron Bold"/>
                <a:ea typeface="Aileron Bold"/>
                <a:cs typeface="Aileron Bold"/>
                <a:sym typeface="Aileron Bold"/>
              </a:rPr>
              <a:t> Each cleaned dataset contains four fields — 'Title', 'Category', 'Date', and 'URL' — with consistent formatting.</a:t>
            </a:r>
          </a:p>
          <a:p>
            <a:pPr algn="just">
              <a:lnSpc>
                <a:spcPts val="2915"/>
              </a:lnSpc>
            </a:pPr>
            <a:r>
              <a:rPr lang="en-US" sz="2082" b="true">
                <a:solidFill>
                  <a:srgbClr val="021828"/>
                </a:solidFill>
                <a:latin typeface="Aileron Bold"/>
                <a:ea typeface="Aileron Bold"/>
                <a:cs typeface="Aileron Bold"/>
                <a:sym typeface="Aileron Bold"/>
              </a:rPr>
              <a:t> This structure supports efficient querying and makes it easy to compare results across different cleaning libraries.</a:t>
            </a:r>
          </a:p>
        </p:txBody>
      </p:sp>
      <p:sp>
        <p:nvSpPr>
          <p:cNvPr name="TextBox 16" id="16"/>
          <p:cNvSpPr txBox="true"/>
          <p:nvPr/>
        </p:nvSpPr>
        <p:spPr>
          <a:xfrm rot="0">
            <a:off x="1559943" y="4368011"/>
            <a:ext cx="5352280" cy="2042160"/>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4.3 Data Structure</a:t>
            </a:r>
          </a:p>
        </p:txBody>
      </p:sp>
      <p:grpSp>
        <p:nvGrpSpPr>
          <p:cNvPr name="Group 17" id="17"/>
          <p:cNvGrpSpPr/>
          <p:nvPr/>
        </p:nvGrpSpPr>
        <p:grpSpPr>
          <a:xfrm rot="0">
            <a:off x="12215014" y="-286865"/>
            <a:ext cx="6148068" cy="4826326"/>
            <a:chOff x="0" y="0"/>
            <a:chExt cx="1619244" cy="1271131"/>
          </a:xfrm>
        </p:grpSpPr>
        <p:sp>
          <p:nvSpPr>
            <p:cNvPr name="Freeform 18" id="18"/>
            <p:cNvSpPr/>
            <p:nvPr/>
          </p:nvSpPr>
          <p:spPr>
            <a:xfrm flipH="false" flipV="false" rot="0">
              <a:off x="0" y="0"/>
              <a:ext cx="1619244" cy="1271131"/>
            </a:xfrm>
            <a:custGeom>
              <a:avLst/>
              <a:gdLst/>
              <a:ahLst/>
              <a:cxnLst/>
              <a:rect r="r" b="b" t="t" l="l"/>
              <a:pathLst>
                <a:path h="1271131" w="1619244">
                  <a:moveTo>
                    <a:pt x="0" y="0"/>
                  </a:moveTo>
                  <a:lnTo>
                    <a:pt x="1619244" y="0"/>
                  </a:lnTo>
                  <a:lnTo>
                    <a:pt x="1619244" y="1271131"/>
                  </a:lnTo>
                  <a:lnTo>
                    <a:pt x="0" y="1271131"/>
                  </a:lnTo>
                  <a:close/>
                </a:path>
              </a:pathLst>
            </a:custGeom>
            <a:solidFill>
              <a:srgbClr val="E1EDFC"/>
            </a:solidFill>
          </p:spPr>
        </p:sp>
        <p:sp>
          <p:nvSpPr>
            <p:cNvPr name="TextBox 19" id="19"/>
            <p:cNvSpPr txBox="true"/>
            <p:nvPr/>
          </p:nvSpPr>
          <p:spPr>
            <a:xfrm>
              <a:off x="0" y="-47625"/>
              <a:ext cx="1619244" cy="1318756"/>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2896163" y="524711"/>
            <a:ext cx="4587657" cy="3691893"/>
          </a:xfrm>
          <a:prstGeom prst="rect">
            <a:avLst/>
          </a:prstGeom>
        </p:spPr>
        <p:txBody>
          <a:bodyPr anchor="t" rtlCol="false" tIns="0" lIns="0" bIns="0" rIns="0">
            <a:spAutoFit/>
          </a:bodyPr>
          <a:lstStyle/>
          <a:p>
            <a:pPr algn="just">
              <a:lnSpc>
                <a:spcPts val="2915"/>
              </a:lnSpc>
            </a:pPr>
            <a:r>
              <a:rPr lang="en-US" sz="2082" b="true">
                <a:solidFill>
                  <a:srgbClr val="021828"/>
                </a:solidFill>
                <a:latin typeface="Aileron Bold"/>
                <a:ea typeface="Aileron Bold"/>
                <a:cs typeface="Aileron Bold"/>
                <a:sym typeface="Aileron Bold"/>
              </a:rPr>
              <a:t>Cleaned datasets from different libraries (Pure Python, Swifter, Modin, Dask, Polars) were uploaded into separate MongoDB collections within the webcrawler_project database.</a:t>
            </a:r>
          </a:p>
          <a:p>
            <a:pPr algn="just">
              <a:lnSpc>
                <a:spcPts val="2915"/>
              </a:lnSpc>
            </a:pPr>
            <a:r>
              <a:rPr lang="en-US" sz="2082" b="true">
                <a:solidFill>
                  <a:srgbClr val="021828"/>
                </a:solidFill>
                <a:latin typeface="Aileron Bold"/>
                <a:ea typeface="Aileron Bold"/>
                <a:cs typeface="Aileron Bold"/>
                <a:sym typeface="Aileron Bold"/>
              </a:rPr>
              <a:t> This organized storage makes it easy to evaluate the performance of each cleaning method and reuse the data for future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DAGnrHEhATw</dc:identifier>
  <dcterms:modified xsi:type="dcterms:W3CDTF">2011-08-01T06:04:30Z</dcterms:modified>
  <cp:revision>1</cp:revision>
  <dc:title>HPDP__Project 1</dc:title>
</cp:coreProperties>
</file>